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138_1F16F978.xml" ContentType="application/vnd.ms-powerpoint.comments+xml"/>
  <Override PartName="/ppt/authors.xml" ContentType="application/vnd.ms-powerpoint.author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312" r:id="rId5"/>
    <p:sldId id="315" r:id="rId6"/>
    <p:sldId id="316" r:id="rId7"/>
    <p:sldId id="317" r:id="rId8"/>
    <p:sldId id="318" r:id="rId9"/>
    <p:sldId id="319" r:id="rId10"/>
    <p:sldId id="320" r:id="rId11"/>
    <p:sldId id="321" r:id="rId12"/>
    <p:sldId id="322" r:id="rId13"/>
    <p:sldId id="323" r:id="rId14"/>
    <p:sldId id="324" r:id="rId15"/>
  </p:sldIdLst>
  <p:sldSz cx="9144000" cy="5143500" type="screen16x9"/>
  <p:notesSz cx="6858000" cy="9144000"/>
  <p:custDataLst>
    <p:tags r:id="rId17"/>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F297305F-CC58-463D-9B7F-0D4D25C0E08F}">
          <p14:sldIdLst>
            <p14:sldId id="312"/>
            <p14:sldId id="315"/>
            <p14:sldId id="316"/>
            <p14:sldId id="317"/>
            <p14:sldId id="318"/>
            <p14:sldId id="319"/>
            <p14:sldId id="320"/>
            <p14:sldId id="321"/>
            <p14:sldId id="322"/>
            <p14:sldId id="323"/>
            <p14:sldId id="324"/>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7FB00C-AC2B-D172-1E7B-53D60CB1070B}" name="matth" initials="ms" userId="matth"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D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57" autoAdjust="0"/>
    <p:restoredTop sz="94660"/>
  </p:normalViewPr>
  <p:slideViewPr>
    <p:cSldViewPr>
      <p:cViewPr varScale="1">
        <p:scale>
          <a:sx n="149" d="100"/>
          <a:sy n="149" d="100"/>
        </p:scale>
        <p:origin x="576" y="120"/>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docChgLst>
    <pc:chgData name="Kassem, Rana [GTSBE]" userId="e4c360c7-7847-46e6-bdb2-4d20c8ce8a85" providerId="ADAL" clId="{DA3B105A-C161-4229-99D7-8EFBFA11AC2D}"/>
    <pc:docChg chg="modSld">
      <pc:chgData name="Kassem, Rana [GTSBE]" userId="e4c360c7-7847-46e6-bdb2-4d20c8ce8a85" providerId="ADAL" clId="{DA3B105A-C161-4229-99D7-8EFBFA11AC2D}" dt="2021-05-19T07:46:31.060" v="9" actId="207"/>
      <pc:docMkLst>
        <pc:docMk/>
      </pc:docMkLst>
      <pc:sldChg chg="addSp modSp mod">
        <pc:chgData name="Kassem, Rana [GTSBE]" userId="e4c360c7-7847-46e6-bdb2-4d20c8ce8a85" providerId="ADAL" clId="{DA3B105A-C161-4229-99D7-8EFBFA11AC2D}" dt="2021-05-19T07:46:31.060" v="9" actId="207"/>
        <pc:sldMkLst>
          <pc:docMk/>
          <pc:sldMk cId="521599352" sldId="312"/>
        </pc:sldMkLst>
        <pc:spChg chg="mod">
          <ac:chgData name="Kassem, Rana [GTSBE]" userId="e4c360c7-7847-46e6-bdb2-4d20c8ce8a85" providerId="ADAL" clId="{DA3B105A-C161-4229-99D7-8EFBFA11AC2D}" dt="2021-05-19T07:45:59.001" v="0" actId="1076"/>
          <ac:spMkLst>
            <pc:docMk/>
            <pc:sldMk cId="521599352" sldId="312"/>
            <ac:spMk id="9" creationId="{A2C44AA8-93B2-5D44-9491-F0CE9E2D6310}"/>
          </ac:spMkLst>
        </pc:spChg>
        <pc:spChg chg="add mod">
          <ac:chgData name="Kassem, Rana [GTSBE]" userId="e4c360c7-7847-46e6-bdb2-4d20c8ce8a85" providerId="ADAL" clId="{DA3B105A-C161-4229-99D7-8EFBFA11AC2D}" dt="2021-05-19T07:46:31.060" v="9" actId="207"/>
          <ac:spMkLst>
            <pc:docMk/>
            <pc:sldMk cId="521599352" sldId="312"/>
            <ac:spMk id="10" creationId="{298BB615-41D4-4CA4-84A3-99AA19D781AD}"/>
          </ac:spMkLst>
        </pc:spChg>
      </pc:sldChg>
    </pc:docChg>
  </pc:docChgLst>
  <pc:docChgLst>
    <pc:chgData name="Sara Ri" userId="9ec1c9eb43831685" providerId="LiveId" clId="{9D667591-A50D-47AF-8CA6-1E4E0D1D7076}"/>
    <pc:docChg chg="undo custSel modSld">
      <pc:chgData name="Sara Ri" userId="9ec1c9eb43831685" providerId="LiveId" clId="{9D667591-A50D-47AF-8CA6-1E4E0D1D7076}" dt="2021-12-01T13:41:01.593" v="102" actId="20577"/>
      <pc:docMkLst>
        <pc:docMk/>
      </pc:docMkLst>
      <pc:sldChg chg="modSp mod addCm">
        <pc:chgData name="Sara Ri" userId="9ec1c9eb43831685" providerId="LiveId" clId="{9D667591-A50D-47AF-8CA6-1E4E0D1D7076}" dt="2021-12-01T13:31:46.760" v="7" actId="20577"/>
        <pc:sldMkLst>
          <pc:docMk/>
          <pc:sldMk cId="521599352" sldId="312"/>
        </pc:sldMkLst>
        <pc:spChg chg="mod">
          <ac:chgData name="Sara Ri" userId="9ec1c9eb43831685" providerId="LiveId" clId="{9D667591-A50D-47AF-8CA6-1E4E0D1D7076}" dt="2021-12-01T13:31:46.760" v="7" actId="20577"/>
          <ac:spMkLst>
            <pc:docMk/>
            <pc:sldMk cId="521599352" sldId="312"/>
            <ac:spMk id="7" creationId="{4FB0ABF4-2679-EC4D-AF63-F6418E688D42}"/>
          </ac:spMkLst>
        </pc:spChg>
        <pc:spChg chg="mod">
          <ac:chgData name="Sara Ri" userId="9ec1c9eb43831685" providerId="LiveId" clId="{9D667591-A50D-47AF-8CA6-1E4E0D1D7076}" dt="2021-12-01T13:29:05.970" v="0" actId="20577"/>
          <ac:spMkLst>
            <pc:docMk/>
            <pc:sldMk cId="521599352" sldId="312"/>
            <ac:spMk id="10" creationId="{298BB615-41D4-4CA4-84A3-99AA19D781AD}"/>
          </ac:spMkLst>
        </pc:spChg>
      </pc:sldChg>
      <pc:sldChg chg="modSp mod">
        <pc:chgData name="Sara Ri" userId="9ec1c9eb43831685" providerId="LiveId" clId="{9D667591-A50D-47AF-8CA6-1E4E0D1D7076}" dt="2021-12-01T13:41:01.593" v="102" actId="20577"/>
        <pc:sldMkLst>
          <pc:docMk/>
          <pc:sldMk cId="2711461057" sldId="323"/>
        </pc:sldMkLst>
        <pc:graphicFrameChg chg="modGraphic">
          <ac:chgData name="Sara Ri" userId="9ec1c9eb43831685" providerId="LiveId" clId="{9D667591-A50D-47AF-8CA6-1E4E0D1D7076}" dt="2021-12-01T13:41:01.593" v="102" actId="20577"/>
          <ac:graphicFrameMkLst>
            <pc:docMk/>
            <pc:sldMk cId="2711461057" sldId="323"/>
            <ac:graphicFrameMk id="6" creationId="{5A2FD420-917C-B549-8A6A-7B2324F616C7}"/>
          </ac:graphicFrameMkLst>
        </pc:graphicFrameChg>
      </pc:sldChg>
      <pc:sldChg chg="modSp mod">
        <pc:chgData name="Sara Ri" userId="9ec1c9eb43831685" providerId="LiveId" clId="{9D667591-A50D-47AF-8CA6-1E4E0D1D7076}" dt="2021-12-01T13:40:40.493" v="95" actId="20577"/>
        <pc:sldMkLst>
          <pc:docMk/>
          <pc:sldMk cId="3112608649" sldId="324"/>
        </pc:sldMkLst>
        <pc:graphicFrameChg chg="modGraphic">
          <ac:chgData name="Sara Ri" userId="9ec1c9eb43831685" providerId="LiveId" clId="{9D667591-A50D-47AF-8CA6-1E4E0D1D7076}" dt="2021-12-01T13:40:40.493" v="95" actId="20577"/>
          <ac:graphicFrameMkLst>
            <pc:docMk/>
            <pc:sldMk cId="3112608649" sldId="324"/>
            <ac:graphicFrameMk id="6" creationId="{5A2FD420-917C-B549-8A6A-7B2324F616C7}"/>
          </ac:graphicFrameMkLst>
        </pc:graphicFrameChg>
      </pc:sldChg>
    </pc:docChg>
  </pc:docChgLst>
</pc:chgInfo>
</file>

<file path=ppt/comments/modernComment_138_1F16F978.xml><?xml version="1.0" encoding="utf-8"?>
<p188:cmLst xmlns:a="http://schemas.openxmlformats.org/drawingml/2006/main" xmlns:r="http://schemas.openxmlformats.org/officeDocument/2006/relationships" xmlns:p188="http://schemas.microsoft.com/office/powerpoint/2018/8/main">
  <p188:cm id="{4E97A4C2-DF92-4358-AAFA-447D82B005CA}" authorId="{F67FB00C-AC2B-D172-1E7B-53D60CB1070B}" created="2021-12-01T13:30:08.919">
    <ac:deMkLst xmlns:ac="http://schemas.microsoft.com/office/drawing/2013/main/command">
      <pc:docMk xmlns:pc="http://schemas.microsoft.com/office/powerpoint/2013/main/command"/>
      <pc:sldMk xmlns:pc="http://schemas.microsoft.com/office/powerpoint/2013/main/command" cId="521599352" sldId="312"/>
      <ac:picMk id="15" creationId="{89D29D1B-9662-9845-B1BE-4FCAAE0337D9}"/>
    </ac:deMkLst>
    <p188:txBody>
      <a:bodyPr/>
      <a:lstStyle/>
      <a:p>
        <a:r>
          <a:rPr lang="fr-FR"/>
          <a:t>For consistency, please replace [DE COMPLIANCE] with [COMPLIANCE]. GLOBAL. ALL SLIDES.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12/2/2021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80CB99EB-179F-1846-AB36-96678F0CDE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6200" y="204157"/>
            <a:ext cx="1163853" cy="536527"/>
          </a:xfrm>
          <a:prstGeom prst="rect">
            <a:avLst/>
          </a:prstGeom>
        </p:spPr>
      </p:pic>
      <p:sp>
        <p:nvSpPr>
          <p:cNvPr id="4" name="Title 3">
            <a:extLst>
              <a:ext uri="{FF2B5EF4-FFF2-40B4-BE49-F238E27FC236}">
                <a16:creationId xmlns:a16="http://schemas.microsoft.com/office/drawing/2014/main" xmlns=""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a16="http://schemas.microsoft.com/office/drawing/2014/main" xmlns=""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xmlns=""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pic>
        <p:nvPicPr>
          <p:cNvPr id="5" name="Picture 4">
            <a:extLst>
              <a:ext uri="{FF2B5EF4-FFF2-40B4-BE49-F238E27FC236}">
                <a16:creationId xmlns:a16="http://schemas.microsoft.com/office/drawing/2014/main" xmlns="" id="{7096C586-57C6-CA4F-AFF1-7BC08931A47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
        <p:nvSpPr>
          <p:cNvPr id="6" name="Title 3">
            <a:extLst>
              <a:ext uri="{FF2B5EF4-FFF2-40B4-BE49-F238E27FC236}">
                <a16:creationId xmlns:a16="http://schemas.microsoft.com/office/drawing/2014/main" xmlns=""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Tree>
    <p:extLst>
      <p:ext uri="{BB962C8B-B14F-4D97-AF65-F5344CB8AC3E}">
        <p14:creationId xmlns:p14="http://schemas.microsoft.com/office/powerpoint/2010/main" val="20745025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a16="http://schemas.microsoft.com/office/drawing/2014/main" xmlns=""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xmlns="" id="{FCDEFE32-443F-3A4F-BB88-B9AAD7441E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107"/>
            <a:ext cx="1163853" cy="536626"/>
          </a:xfrm>
          <a:prstGeom prst="rect">
            <a:avLst/>
          </a:prstGeom>
        </p:spPr>
      </p:pic>
      <p:sp>
        <p:nvSpPr>
          <p:cNvPr id="9" name="Title 3">
            <a:extLst>
              <a:ext uri="{FF2B5EF4-FFF2-40B4-BE49-F238E27FC236}">
                <a16:creationId xmlns:a16="http://schemas.microsoft.com/office/drawing/2014/main" xmlns=""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extLst>
      <p:ext uri="{BB962C8B-B14F-4D97-AF65-F5344CB8AC3E}">
        <p14:creationId xmlns:p14="http://schemas.microsoft.com/office/powerpoint/2010/main" val="222085336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pic>
        <p:nvPicPr>
          <p:cNvPr id="12" name="Picture 11">
            <a:extLst>
              <a:ext uri="{FF2B5EF4-FFF2-40B4-BE49-F238E27FC236}">
                <a16:creationId xmlns:a16="http://schemas.microsoft.com/office/drawing/2014/main" xmlns="" id="{7FE1DA31-21A3-2041-A0F2-98DB1B36C9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14373" y="199929"/>
            <a:ext cx="1413991" cy="474588"/>
          </a:xfrm>
          <a:prstGeom prst="rect">
            <a:avLst/>
          </a:prstGeom>
        </p:spPr>
      </p:pic>
      <p:sp>
        <p:nvSpPr>
          <p:cNvPr id="7" name="Text Placeholder 2">
            <a:extLst>
              <a:ext uri="{FF2B5EF4-FFF2-40B4-BE49-F238E27FC236}">
                <a16:creationId xmlns:a16="http://schemas.microsoft.com/office/drawing/2014/main" xmlns=""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a16="http://schemas.microsoft.com/office/drawing/2014/main" xmlns=""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extLst>
      <p:ext uri="{BB962C8B-B14F-4D97-AF65-F5344CB8AC3E}">
        <p14:creationId xmlns:p14="http://schemas.microsoft.com/office/powerpoint/2010/main" val="34098825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3.xml"/><Relationship Id="rId6" Type="http://schemas.microsoft.com/office/2018/10/relationships/comments" Target="../comments/modernComment_138_1F16F978.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9.xml"/><Relationship Id="rId5" Type="http://schemas.openxmlformats.org/officeDocument/2006/relationships/image" Target="../media/image8.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5E3ACBB3-06C4-264E-A7C8-6494F609CCB5}"/>
              </a:ext>
            </a:extLst>
          </p:cNvPr>
          <p:cNvSpPr/>
          <p:nvPr/>
        </p:nvSpPr>
        <p:spPr>
          <a:xfrm>
            <a:off x="3733800" y="2114550"/>
            <a:ext cx="5257799" cy="2743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xmlns="" id="{A2C44AA8-93B2-5D44-9491-F0CE9E2D6310}"/>
              </a:ext>
            </a:extLst>
          </p:cNvPr>
          <p:cNvSpPr txBox="1"/>
          <p:nvPr/>
        </p:nvSpPr>
        <p:spPr>
          <a:xfrm>
            <a:off x="228600" y="694551"/>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3" name="Title 4">
            <a:extLst>
              <a:ext uri="{FF2B5EF4-FFF2-40B4-BE49-F238E27FC236}">
                <a16:creationId xmlns:a16="http://schemas.microsoft.com/office/drawing/2014/main" xmlns=""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de santé et les fonctionnaires</a:t>
            </a:r>
          </a:p>
        </p:txBody>
      </p:sp>
      <p:sp>
        <p:nvSpPr>
          <p:cNvPr id="14" name="TextBox 13">
            <a:extLst>
              <a:ext uri="{FF2B5EF4-FFF2-40B4-BE49-F238E27FC236}">
                <a16:creationId xmlns:a16="http://schemas.microsoft.com/office/drawing/2014/main" xmlns="" id="{0261F053-B9D5-314B-BE60-80B591FBF6FF}"/>
              </a:ext>
            </a:extLst>
          </p:cNvPr>
          <p:cNvSpPr txBox="1"/>
          <p:nvPr/>
        </p:nvSpPr>
        <p:spPr>
          <a:xfrm>
            <a:off x="381001" y="1879252"/>
            <a:ext cx="2895599" cy="2733040"/>
          </a:xfrm>
          <a:prstGeom prst="rect">
            <a:avLst/>
          </a:prstGeom>
          <a:noFill/>
        </p:spPr>
        <p:txBody>
          <a:bodyPr wrap="square" numCol="1" rtlCol="0">
            <a:spAutoFit/>
          </a:bodyPr>
          <a:lstStyle/>
          <a:p>
            <a:pPr>
              <a:spcAft>
                <a:spcPts val="500"/>
              </a:spcAft>
            </a:pPr>
            <a:r>
              <a:rPr lang="fr-FR" sz="2100" b="1" i="0" strike="noStrike" cap="none" spc="0" baseline="0" dirty="0">
                <a:solidFill>
                  <a:srgbClr val="006D6F"/>
                </a:solidFill>
                <a:effectLst/>
                <a:latin typeface="Arial"/>
                <a:ea typeface="Arial"/>
                <a:cs typeface="Arial"/>
              </a:rPr>
              <a:t>Repas</a:t>
            </a:r>
            <a:endParaRPr lang="en-US" sz="2100"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fr-FR" sz="1800" b="1" i="0" strike="noStrike" cap="none" spc="0" baseline="0" dirty="0">
                <a:solidFill>
                  <a:srgbClr val="181818"/>
                </a:solidFill>
                <a:effectLst/>
                <a:latin typeface="Arial"/>
                <a:ea typeface="Arial"/>
                <a:cs typeface="Arial"/>
              </a:rPr>
              <a:t>Ce que vous pouvez faire</a:t>
            </a:r>
            <a:r>
              <a:rPr lang="fr-FR" sz="1800" b="0" i="0" strike="noStrike" cap="none" spc="0" baseline="0" dirty="0">
                <a:solidFill>
                  <a:srgbClr val="181818"/>
                </a:solidFill>
                <a:effectLst/>
                <a:latin typeface="Arial"/>
                <a:ea typeface="Arial"/>
                <a:cs typeface="Arial"/>
              </a:rPr>
              <a:t> :</a:t>
            </a:r>
          </a:p>
          <a:p>
            <a:pPr marL="285750" indent="-285750">
              <a:spcAft>
                <a:spcPts val="500"/>
              </a:spcAft>
              <a:buClr>
                <a:schemeClr val="accent2"/>
              </a:buClr>
              <a:buBlip>
                <a:blip r:embed="rId3"/>
              </a:buBlip>
            </a:pPr>
            <a:r>
              <a:rPr lang="fr-FR" sz="1800" b="0" i="0" strike="noStrike" cap="none" spc="0" baseline="0" dirty="0">
                <a:solidFill>
                  <a:srgbClr val="181818"/>
                </a:solidFill>
                <a:effectLst/>
                <a:latin typeface="Arial"/>
                <a:ea typeface="Arial"/>
                <a:cs typeface="Arial"/>
              </a:rPr>
              <a:t>Vous pouvez offrir des repas d’affaires peu coûteux et peu fréquents aux professionnels de santé et aux fonctionnaires.</a:t>
            </a:r>
          </a:p>
        </p:txBody>
      </p:sp>
      <p:pic>
        <p:nvPicPr>
          <p:cNvPr id="15" name="Picture 14">
            <a:extLst>
              <a:ext uri="{FF2B5EF4-FFF2-40B4-BE49-F238E27FC236}">
                <a16:creationId xmlns:a16="http://schemas.microsoft.com/office/drawing/2014/main" xmlns=""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7" name="TextBox 6">
            <a:extLst>
              <a:ext uri="{FF2B5EF4-FFF2-40B4-BE49-F238E27FC236}">
                <a16:creationId xmlns:a16="http://schemas.microsoft.com/office/drawing/2014/main" xmlns="" id="{4FB0ABF4-2679-EC4D-AF63-F6418E688D42}"/>
              </a:ext>
            </a:extLst>
          </p:cNvPr>
          <p:cNvSpPr txBox="1"/>
          <p:nvPr/>
        </p:nvSpPr>
        <p:spPr>
          <a:xfrm>
            <a:off x="3886200" y="2266950"/>
            <a:ext cx="5024718" cy="2523768"/>
          </a:xfrm>
          <a:prstGeom prst="rect">
            <a:avLst/>
          </a:prstGeom>
          <a:noFill/>
        </p:spPr>
        <p:txBody>
          <a:bodyPr wrap="square" numCol="1" rtlCol="0">
            <a:spAutoFit/>
          </a:bodyPr>
          <a:lstStyle/>
          <a:p>
            <a:pPr>
              <a:spcAft>
                <a:spcPts val="500"/>
              </a:spcAft>
            </a:pPr>
            <a:r>
              <a:rPr lang="fr-FR" sz="1300" b="1" i="0" strike="noStrike" cap="none" spc="0" baseline="0" dirty="0">
                <a:solidFill>
                  <a:srgbClr val="181818"/>
                </a:solidFill>
                <a:effectLst/>
                <a:latin typeface="Arial"/>
                <a:ea typeface="Arial"/>
                <a:cs typeface="Arial"/>
              </a:rPr>
              <a:t>Conseils pour garantir des interactions conformes :</a:t>
            </a:r>
          </a:p>
          <a:p>
            <a:pPr marL="285750" indent="-285750">
              <a:spcAft>
                <a:spcPts val="500"/>
              </a:spcAft>
              <a:buClr>
                <a:schemeClr val="accent2"/>
              </a:buClr>
              <a:buFont typeface="Arial" panose="020B0604020202020204" pitchFamily="34" charset="0"/>
              <a:buChar char="•"/>
            </a:pPr>
            <a:r>
              <a:rPr lang="fr-FR" sz="1200" b="0" i="0" strike="noStrike" cap="none" spc="0" baseline="0" dirty="0">
                <a:solidFill>
                  <a:srgbClr val="181818"/>
                </a:solidFill>
                <a:effectLst/>
                <a:latin typeface="Arial"/>
                <a:ea typeface="Arial"/>
                <a:cs typeface="Arial"/>
              </a:rPr>
              <a:t>Restez concentré sur l’objectif commercial ou éducationnel.</a:t>
            </a:r>
          </a:p>
          <a:p>
            <a:pPr marL="285750" indent="-285750">
              <a:spcAft>
                <a:spcPts val="500"/>
              </a:spcAft>
              <a:buClr>
                <a:schemeClr val="accent2"/>
              </a:buClr>
              <a:buFont typeface="Arial" panose="020B0604020202020204" pitchFamily="34" charset="0"/>
              <a:buChar char="•"/>
            </a:pPr>
            <a:r>
              <a:rPr lang="fr-FR" sz="1200" b="0" i="0" strike="noStrike" cap="none" spc="0" baseline="0" dirty="0">
                <a:solidFill>
                  <a:srgbClr val="181818"/>
                </a:solidFill>
                <a:effectLst/>
                <a:latin typeface="Arial"/>
                <a:ea typeface="Arial"/>
                <a:cs typeface="Arial"/>
              </a:rPr>
              <a:t>Choisissez un restaurant modeste où vous pourrez avoir une discussion efficace.</a:t>
            </a:r>
          </a:p>
          <a:p>
            <a:pPr marL="285750" indent="-285750">
              <a:spcAft>
                <a:spcPts val="500"/>
              </a:spcAft>
              <a:buClr>
                <a:schemeClr val="accent2"/>
              </a:buClr>
              <a:buFont typeface="Arial" panose="020B0604020202020204" pitchFamily="34" charset="0"/>
              <a:buChar char="•"/>
            </a:pPr>
            <a:r>
              <a:rPr lang="fr-FR" sz="1200" b="0" i="0" strike="noStrike" cap="none" spc="0" baseline="0" dirty="0">
                <a:solidFill>
                  <a:srgbClr val="181818"/>
                </a:solidFill>
                <a:effectLst/>
                <a:latin typeface="Arial"/>
                <a:ea typeface="Arial"/>
                <a:cs typeface="Arial"/>
              </a:rPr>
              <a:t>Vérifiez que le coût du repas ne dépasse pas le montant maximal interne de votre société.</a:t>
            </a:r>
          </a:p>
          <a:p>
            <a:pPr marL="285750" indent="-285750">
              <a:spcAft>
                <a:spcPts val="500"/>
              </a:spcAft>
              <a:buClr>
                <a:schemeClr val="accent2"/>
              </a:buClr>
              <a:buFont typeface="Arial" panose="020B0604020202020204" pitchFamily="34" charset="0"/>
              <a:buChar char="•"/>
            </a:pPr>
            <a:r>
              <a:rPr lang="fr-FR" sz="1200" b="0" i="0" strike="noStrike" cap="none" spc="0" baseline="0" dirty="0">
                <a:solidFill>
                  <a:srgbClr val="181818"/>
                </a:solidFill>
                <a:effectLst/>
                <a:latin typeface="Arial"/>
                <a:ea typeface="Arial"/>
                <a:cs typeface="Arial"/>
              </a:rPr>
              <a:t>Ne fournissez aucun repas aux invités personnels d’un professionnel de santé ou d’un fonctionnaire.</a:t>
            </a:r>
          </a:p>
          <a:p>
            <a:pPr marL="285750" indent="-285750">
              <a:spcAft>
                <a:spcPts val="500"/>
              </a:spcAft>
              <a:buClr>
                <a:schemeClr val="accent2"/>
              </a:buClr>
              <a:buFont typeface="Arial" panose="020B0604020202020204" pitchFamily="34" charset="0"/>
              <a:buChar char="•"/>
            </a:pPr>
            <a:r>
              <a:rPr lang="fr-FR" sz="1200" b="0" i="0" strike="noStrike" cap="none" spc="0" baseline="0" dirty="0">
                <a:solidFill>
                  <a:srgbClr val="181818"/>
                </a:solidFill>
                <a:effectLst/>
                <a:latin typeface="Arial"/>
                <a:ea typeface="Arial"/>
                <a:cs typeface="Arial"/>
              </a:rPr>
              <a:t>N’incitez pas les professionnels de santé ou les fonctionnaires à venir accompagnés d’invités personnels à un repas.</a:t>
            </a:r>
          </a:p>
          <a:p>
            <a:pPr marL="285750" indent="-285750">
              <a:spcAft>
                <a:spcPts val="500"/>
              </a:spcAft>
              <a:buClr>
                <a:schemeClr val="accent2"/>
              </a:buClr>
              <a:buFont typeface="Arial" panose="020B0604020202020204" pitchFamily="34" charset="0"/>
              <a:buChar char="•"/>
            </a:pPr>
            <a:r>
              <a:rPr lang="fr-FR" sz="1200" b="0" i="0" strike="noStrike" cap="none" spc="0" baseline="0" dirty="0">
                <a:solidFill>
                  <a:srgbClr val="181818"/>
                </a:solidFill>
                <a:effectLst/>
                <a:latin typeface="Arial"/>
                <a:ea typeface="Arial"/>
                <a:cs typeface="Arial"/>
              </a:rPr>
              <a:t>Conservez des reçus détaillés.</a:t>
            </a:r>
          </a:p>
        </p:txBody>
      </p:sp>
      <p:sp>
        <p:nvSpPr>
          <p:cNvPr id="10" name="TextBox 9">
            <a:extLst>
              <a:ext uri="{FF2B5EF4-FFF2-40B4-BE49-F238E27FC236}">
                <a16:creationId xmlns:a16="http://schemas.microsoft.com/office/drawing/2014/main" xmlns="" id="{298BB615-41D4-4CA4-84A3-99AA19D781AD}"/>
              </a:ext>
            </a:extLst>
          </p:cNvPr>
          <p:cNvSpPr txBox="1"/>
          <p:nvPr/>
        </p:nvSpPr>
        <p:spPr>
          <a:xfrm>
            <a:off x="144290" y="70378"/>
            <a:ext cx="6858000" cy="594360"/>
          </a:xfrm>
          <a:prstGeom prst="rect">
            <a:avLst/>
          </a:prstGeom>
          <a:noFill/>
        </p:spPr>
        <p:txBody>
          <a:bodyPr wrap="square">
            <a:spAutoFit/>
          </a:bodyPr>
          <a:lstStyle/>
          <a:p>
            <a:pPr marL="0" marR="0">
              <a:spcBef>
                <a:spcPct val="0"/>
              </a:spcBef>
              <a:spcAft>
                <a:spcPct val="0"/>
              </a:spcAft>
            </a:pPr>
            <a:r>
              <a:rPr lang="fr-FR" sz="1100" b="1" i="0" strike="noStrike" cap="none" spc="0" baseline="0" dirty="0">
                <a:solidFill>
                  <a:srgbClr val="FF0000"/>
                </a:solidFill>
                <a:effectLst/>
                <a:latin typeface="Lato"/>
                <a:ea typeface="Lato"/>
                <a:cs typeface="Lato"/>
              </a:rPr>
              <a:t>Avertissement</a:t>
            </a:r>
            <a:r>
              <a:rPr lang="fr-FR" sz="1100" b="0" i="0" strike="noStrike" cap="none" spc="0" baseline="0" dirty="0">
                <a:solidFill>
                  <a:srgbClr val="FF0000"/>
                </a:solidFill>
                <a:effectLst/>
                <a:latin typeface="Lato"/>
                <a:ea typeface="Lato"/>
                <a:cs typeface="Lato"/>
              </a:rPr>
              <a:t> : veuillez noter que ce document est extrait de la « Boîte à outils Compliance globale des distributeurs » de l'Advanced </a:t>
            </a:r>
            <a:r>
              <a:rPr lang="fr-FR" sz="1100" b="0" i="0" strike="noStrike" cap="none" spc="0" baseline="0" dirty="0" err="1">
                <a:solidFill>
                  <a:srgbClr val="FF0000"/>
                </a:solidFill>
                <a:effectLst/>
                <a:latin typeface="Lato"/>
                <a:ea typeface="Lato"/>
                <a:cs typeface="Lato"/>
              </a:rPr>
              <a:t>Medical</a:t>
            </a:r>
            <a:r>
              <a:rPr lang="fr-FR" sz="1100" b="0" i="0" strike="noStrike" cap="none" spc="0" baseline="0" dirty="0">
                <a:solidFill>
                  <a:srgbClr val="FF0000"/>
                </a:solidFill>
                <a:effectLst/>
                <a:latin typeface="Lato"/>
                <a:ea typeface="Lato"/>
                <a:cs typeface="Lato"/>
              </a:rPr>
              <a:t> </a:t>
            </a:r>
            <a:r>
              <a:rPr lang="fr-FR" sz="1100" b="0" i="0" strike="noStrike" cap="none" spc="0" baseline="0" dirty="0" err="1">
                <a:solidFill>
                  <a:srgbClr val="FF0000"/>
                </a:solidFill>
                <a:effectLst/>
                <a:latin typeface="Lato"/>
                <a:ea typeface="Lato"/>
                <a:cs typeface="Lato"/>
              </a:rPr>
              <a:t>Technology</a:t>
            </a:r>
            <a:r>
              <a:rPr lang="fr-FR" sz="1100" b="0" i="0" strike="noStrike" cap="none" spc="0" baseline="0" dirty="0">
                <a:solidFill>
                  <a:srgbClr val="FF0000"/>
                </a:solidFill>
                <a:effectLst/>
                <a:latin typeface="Lato"/>
                <a:ea typeface="Lato"/>
                <a:cs typeface="Lato"/>
              </a:rPr>
              <a:t> Association® (</a:t>
            </a:r>
            <a:r>
              <a:rPr lang="fr-FR" sz="1100" b="0" i="0" strike="noStrike" cap="none" spc="0" baseline="0" dirty="0" err="1">
                <a:solidFill>
                  <a:srgbClr val="FF0000"/>
                </a:solidFill>
                <a:effectLst/>
                <a:latin typeface="Lato"/>
                <a:ea typeface="Lato"/>
                <a:cs typeface="Lato"/>
              </a:rPr>
              <a:t>AdvaMed</a:t>
            </a:r>
            <a:r>
              <a:rPr lang="fr-FR" sz="1100" b="0" i="0" strike="noStrike" cap="none" spc="0" baseline="0" dirty="0">
                <a:solidFill>
                  <a:srgbClr val="FF0000"/>
                </a:solidFill>
                <a:effectLst/>
                <a:latin typeface="Lato"/>
                <a:ea typeface="Lato"/>
                <a:cs typeface="Lato"/>
              </a:rPr>
              <a:t>®), site web : </a:t>
            </a:r>
            <a:r>
              <a:rPr lang="fr-FR" sz="1100" b="0" i="0" u="heavy" strike="noStrike" cap="none" spc="0" dirty="0">
                <a:solidFill>
                  <a:srgbClr val="006D6E"/>
                </a:solidFill>
                <a:effectLst/>
                <a:uFill>
                  <a:solidFill>
                    <a:srgbClr val="006D6E"/>
                  </a:solidFill>
                </a:uFill>
                <a:latin typeface="Lato"/>
                <a:ea typeface="Lato"/>
                <a:cs typeface="Lato"/>
                <a:hlinkClick r:id="rId5" history="0"/>
              </a:rPr>
              <a:t>https://www.advamed.org/issues/ethics-compliance/global-distributor-compliance-toolkit</a:t>
            </a:r>
            <a:r>
              <a:rPr lang="fr-FR" sz="1100" b="0" i="0" strike="noStrike" cap="none" spc="0" baseline="0" dirty="0">
                <a:solidFill>
                  <a:srgbClr val="181818"/>
                </a:solidFill>
                <a:effectLst/>
                <a:latin typeface="Lato"/>
                <a:ea typeface="Lato"/>
                <a:cs typeface="Lato"/>
              </a:rPr>
              <a:t> </a:t>
            </a:r>
            <a:endParaRPr lang="en-US" sz="1000" dirty="0">
              <a:solidFill>
                <a:schemeClr val="bg1">
                  <a:lumMod val="10000"/>
                </a:schemeClr>
              </a:solidFill>
              <a:effectLst/>
              <a:latin typeface="Calibri" panose="020F050202020403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521599352"/>
      </p:ext>
    </p:extLst>
  </p:cSld>
  <p:clrMapOvr>
    <a:masterClrMapping/>
  </p:clrMapOvr>
  <p:transition/>
  <p:extLst mod="1">
    <p:ext uri="{6950BFC3-D8DA-4A85-94F7-54DA5524770B}">
      <p188:commentRel xmlns:p188="http://schemas.microsoft.com/office/powerpoint/2018/8/main" xmlns="" r:id="rId6"/>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2" name="Picture 11">
            <a:extLst>
              <a:ext uri="{FF2B5EF4-FFF2-40B4-BE49-F238E27FC236}">
                <a16:creationId xmlns:a16="http://schemas.microsoft.com/office/drawing/2014/main" xmlns="" id="{8B6F4C89-EF73-5644-8669-C79D323E4EF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13" name="Title 4">
            <a:extLst>
              <a:ext uri="{FF2B5EF4-FFF2-40B4-BE49-F238E27FC236}">
                <a16:creationId xmlns:a16="http://schemas.microsoft.com/office/drawing/2014/main" xmlns=""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sp>
        <p:nvSpPr>
          <p:cNvPr id="14" name="TextBox 13">
            <a:extLst>
              <a:ext uri="{FF2B5EF4-FFF2-40B4-BE49-F238E27FC236}">
                <a16:creationId xmlns:a16="http://schemas.microsoft.com/office/drawing/2014/main" xmlns="" id="{0261F053-B9D5-314B-BE60-80B591FBF6FF}"/>
              </a:ext>
            </a:extLst>
          </p:cNvPr>
          <p:cNvSpPr txBox="1"/>
          <p:nvPr/>
        </p:nvSpPr>
        <p:spPr>
          <a:xfrm>
            <a:off x="381001" y="1879252"/>
            <a:ext cx="6248399" cy="2860040"/>
          </a:xfrm>
          <a:prstGeom prst="rect">
            <a:avLst/>
          </a:prstGeom>
          <a:noFill/>
        </p:spPr>
        <p:txBody>
          <a:bodyPr wrap="square" numCol="1" rtlCol="0">
            <a:spAutoFit/>
          </a:bodyPr>
          <a:lstStyle/>
          <a:p>
            <a:pPr>
              <a:spcAft>
                <a:spcPts val="500"/>
              </a:spcAft>
            </a:pPr>
            <a:r>
              <a:rPr lang="fr-FR" sz="2100" b="1" i="0" strike="noStrike" cap="none" spc="0" baseline="0" dirty="0">
                <a:solidFill>
                  <a:srgbClr val="006D6F"/>
                </a:solidFill>
                <a:effectLst/>
                <a:latin typeface="Arial"/>
                <a:ea typeface="Arial"/>
                <a:cs typeface="Arial"/>
              </a:rPr>
              <a:t>Cadeaux et divertissements</a:t>
            </a:r>
          </a:p>
          <a:p>
            <a:pPr>
              <a:spcAft>
                <a:spcPts val="500"/>
              </a:spcAft>
            </a:pPr>
            <a:r>
              <a:rPr lang="fr-FR" sz="1800" b="0" i="0" strike="noStrike" cap="none" spc="0" baseline="0" dirty="0">
                <a:solidFill>
                  <a:srgbClr val="181818"/>
                </a:solidFill>
                <a:effectLst/>
                <a:latin typeface="Arial"/>
                <a:ea typeface="Arial"/>
                <a:cs typeface="Arial"/>
              </a:rPr>
              <a:t>Vous ne devez </a:t>
            </a:r>
            <a:r>
              <a:rPr lang="fr-FR" sz="1800" b="1" i="0" strike="noStrike" cap="none" spc="0" baseline="0" dirty="0">
                <a:solidFill>
                  <a:srgbClr val="181818"/>
                </a:solidFill>
                <a:effectLst/>
                <a:latin typeface="Arial"/>
                <a:ea typeface="Arial"/>
                <a:cs typeface="Arial"/>
              </a:rPr>
              <a:t>pas</a:t>
            </a:r>
            <a:r>
              <a:rPr lang="fr-FR" sz="1800" b="0" i="0" strike="noStrike" cap="none" spc="0" baseline="0" dirty="0">
                <a:solidFill>
                  <a:srgbClr val="181818"/>
                </a:solidFill>
                <a:effectLst/>
                <a:latin typeface="Arial"/>
                <a:ea typeface="Arial"/>
                <a:cs typeface="Arial"/>
              </a:rPr>
              <a:t> :</a:t>
            </a:r>
          </a:p>
          <a:p>
            <a:pPr marL="285750" indent="-285750">
              <a:spcAft>
                <a:spcPts val="500"/>
              </a:spcAft>
              <a:buClr>
                <a:schemeClr val="accent2"/>
              </a:buClr>
              <a:buBlip>
                <a:blip r:embed="rId4"/>
              </a:buBlip>
            </a:pPr>
            <a:r>
              <a:rPr lang="fr-FR" sz="1800" b="0" i="0" strike="noStrike" cap="none" spc="0" baseline="0" dirty="0">
                <a:solidFill>
                  <a:srgbClr val="181818"/>
                </a:solidFill>
                <a:effectLst/>
                <a:latin typeface="Arial"/>
                <a:ea typeface="Arial"/>
                <a:cs typeface="Arial"/>
              </a:rPr>
              <a:t>Fournir des repas aux invités personnels d’un professionnel de santé ou d’un fonctionnaire.</a:t>
            </a:r>
          </a:p>
          <a:p>
            <a:pPr marL="285750" indent="-285750">
              <a:spcAft>
                <a:spcPts val="500"/>
              </a:spcAft>
              <a:buClr>
                <a:schemeClr val="accent2"/>
              </a:buClr>
              <a:buBlip>
                <a:blip r:embed="rId4"/>
              </a:buBlip>
            </a:pPr>
            <a:r>
              <a:rPr lang="fr-FR" sz="1800" b="0" i="0" strike="noStrike" cap="none" spc="0" baseline="0" dirty="0">
                <a:solidFill>
                  <a:srgbClr val="181818"/>
                </a:solidFill>
                <a:effectLst/>
                <a:latin typeface="Arial"/>
                <a:ea typeface="Arial"/>
                <a:cs typeface="Arial"/>
              </a:rPr>
              <a:t>Offrir des divertissements ou des loisirs à un professionnel de santé ou fonctionnaire.</a:t>
            </a:r>
          </a:p>
          <a:p>
            <a:pPr marL="285750" indent="-285750">
              <a:spcAft>
                <a:spcPts val="500"/>
              </a:spcAft>
              <a:buClr>
                <a:schemeClr val="accent2"/>
              </a:buClr>
              <a:buBlip>
                <a:blip r:embed="rId4"/>
              </a:buBlip>
            </a:pPr>
            <a:r>
              <a:rPr lang="fr-FR" sz="1800" b="0" i="0" strike="noStrike" cap="none" spc="0" baseline="0" dirty="0">
                <a:solidFill>
                  <a:srgbClr val="181818"/>
                </a:solidFill>
                <a:effectLst/>
                <a:latin typeface="Arial"/>
                <a:ea typeface="Arial"/>
                <a:cs typeface="Arial"/>
              </a:rPr>
              <a:t>Remettre des espèces ou équivalents d’espèces, comme des cartes-cadeaux, à un professionnel de santé ou fonctionnaire.</a:t>
            </a:r>
          </a:p>
        </p:txBody>
      </p:sp>
      <p:pic>
        <p:nvPicPr>
          <p:cNvPr id="15" name="Picture 14">
            <a:extLst>
              <a:ext uri="{FF2B5EF4-FFF2-40B4-BE49-F238E27FC236}">
                <a16:creationId xmlns:a16="http://schemas.microsoft.com/office/drawing/2014/main" xmlns="" id="{89D29D1B-9662-9845-B1BE-4FCAAE0337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200576588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2" name="Picture 11">
            <a:extLst>
              <a:ext uri="{FF2B5EF4-FFF2-40B4-BE49-F238E27FC236}">
                <a16:creationId xmlns:a16="http://schemas.microsoft.com/office/drawing/2014/main" xmlns="" id="{8B6F4C89-EF73-5644-8669-C79D323E4EF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13" name="Title 4">
            <a:extLst>
              <a:ext uri="{FF2B5EF4-FFF2-40B4-BE49-F238E27FC236}">
                <a16:creationId xmlns:a16="http://schemas.microsoft.com/office/drawing/2014/main" xmlns=""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sp>
        <p:nvSpPr>
          <p:cNvPr id="14" name="TextBox 13">
            <a:extLst>
              <a:ext uri="{FF2B5EF4-FFF2-40B4-BE49-F238E27FC236}">
                <a16:creationId xmlns:a16="http://schemas.microsoft.com/office/drawing/2014/main" xmlns="" id="{0261F053-B9D5-314B-BE60-80B591FBF6FF}"/>
              </a:ext>
            </a:extLst>
          </p:cNvPr>
          <p:cNvSpPr txBox="1"/>
          <p:nvPr/>
        </p:nvSpPr>
        <p:spPr>
          <a:xfrm>
            <a:off x="381001" y="1879252"/>
            <a:ext cx="5257799" cy="2395220"/>
          </a:xfrm>
          <a:prstGeom prst="rect">
            <a:avLst/>
          </a:prstGeom>
          <a:noFill/>
        </p:spPr>
        <p:txBody>
          <a:bodyPr wrap="square" numCol="1" rtlCol="0">
            <a:spAutoFit/>
          </a:bodyPr>
          <a:lstStyle/>
          <a:p>
            <a:pPr>
              <a:spcAft>
                <a:spcPts val="500"/>
              </a:spcAft>
            </a:pPr>
            <a:r>
              <a:rPr lang="fr-FR" sz="2100" b="1" i="0" strike="noStrike" cap="none" spc="0" baseline="0">
                <a:solidFill>
                  <a:srgbClr val="006D6F"/>
                </a:solidFill>
                <a:effectLst/>
                <a:latin typeface="Arial"/>
                <a:ea typeface="Arial"/>
                <a:cs typeface="Arial"/>
              </a:rPr>
              <a:t>Dons à des organisations caritatives</a:t>
            </a:r>
          </a:p>
          <a:p>
            <a:pPr>
              <a:spcAft>
                <a:spcPts val="500"/>
              </a:spcAft>
            </a:pPr>
            <a:r>
              <a:rPr lang="fr-FR" sz="1800" b="0" i="0" strike="noStrike" cap="none" spc="0" baseline="0">
                <a:solidFill>
                  <a:srgbClr val="181818"/>
                </a:solidFill>
                <a:effectLst/>
                <a:latin typeface="Arial"/>
                <a:ea typeface="Arial"/>
                <a:cs typeface="Arial"/>
              </a:rPr>
              <a:t>Les sociétés et leurs représentants peuvent faire des dons monétaires et matériels pour soutenir des organisations et des missions caritatives légitimes, à condition que le don ne soit pas destiné à constituer une incitation inappropriée et qu’il ne bénéficie pas personnellement à un professionnel de santé.</a:t>
            </a:r>
          </a:p>
        </p:txBody>
      </p:sp>
      <p:pic>
        <p:nvPicPr>
          <p:cNvPr id="15" name="Picture 14">
            <a:extLst>
              <a:ext uri="{FF2B5EF4-FFF2-40B4-BE49-F238E27FC236}">
                <a16:creationId xmlns:a16="http://schemas.microsoft.com/office/drawing/2014/main" xmlns=""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96320384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2" name="Picture 11">
            <a:extLst>
              <a:ext uri="{FF2B5EF4-FFF2-40B4-BE49-F238E27FC236}">
                <a16:creationId xmlns:a16="http://schemas.microsoft.com/office/drawing/2014/main" xmlns="" id="{8B6F4C89-EF73-5644-8669-C79D323E4EF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13" name="Title 4">
            <a:extLst>
              <a:ext uri="{FF2B5EF4-FFF2-40B4-BE49-F238E27FC236}">
                <a16:creationId xmlns:a16="http://schemas.microsoft.com/office/drawing/2014/main" xmlns=""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sp>
        <p:nvSpPr>
          <p:cNvPr id="14" name="TextBox 13">
            <a:extLst>
              <a:ext uri="{FF2B5EF4-FFF2-40B4-BE49-F238E27FC236}">
                <a16:creationId xmlns:a16="http://schemas.microsoft.com/office/drawing/2014/main" xmlns="" id="{0261F053-B9D5-314B-BE60-80B591FBF6FF}"/>
              </a:ext>
            </a:extLst>
          </p:cNvPr>
          <p:cNvSpPr txBox="1"/>
          <p:nvPr/>
        </p:nvSpPr>
        <p:spPr>
          <a:xfrm>
            <a:off x="381001" y="1879252"/>
            <a:ext cx="6553199" cy="1587614"/>
          </a:xfrm>
          <a:prstGeom prst="rect">
            <a:avLst/>
          </a:prstGeom>
          <a:noFill/>
        </p:spPr>
        <p:txBody>
          <a:bodyPr wrap="square" numCol="1" rtlCol="0">
            <a:spAutoFit/>
          </a:bodyPr>
          <a:lstStyle/>
          <a:p>
            <a:pPr>
              <a:spcAft>
                <a:spcPts val="500"/>
              </a:spcAft>
            </a:pPr>
            <a:r>
              <a:rPr lang="fr-FR" sz="2100" b="1" i="0" strike="noStrike" cap="none" spc="0" baseline="0" dirty="0">
                <a:solidFill>
                  <a:srgbClr val="006D6F"/>
                </a:solidFill>
                <a:effectLst/>
                <a:latin typeface="Arial"/>
                <a:ea typeface="Arial"/>
                <a:cs typeface="Arial"/>
              </a:rPr>
              <a:t>Parrainage d’un professionnel de santé individuel</a:t>
            </a:r>
          </a:p>
          <a:p>
            <a:pPr>
              <a:spcAft>
                <a:spcPts val="500"/>
              </a:spcAft>
            </a:pPr>
            <a:r>
              <a:rPr lang="fr-FR" sz="1800" b="0" i="0" strike="noStrike" cap="none" spc="0" baseline="0" dirty="0">
                <a:solidFill>
                  <a:srgbClr val="181818"/>
                </a:solidFill>
                <a:effectLst/>
                <a:latin typeface="Arial"/>
                <a:ea typeface="Arial"/>
                <a:cs typeface="Arial"/>
              </a:rPr>
              <a:t>Vous pouvez parrainer un professionnel de santé pour qu’il assiste à une conférence éducative ou à une réunion de formation et d’éducation médicale d’un tiers, UNIQUEMENT si les lois, règlements et codes du secteur locaux l’autorisent.</a:t>
            </a:r>
          </a:p>
        </p:txBody>
      </p:sp>
      <p:pic>
        <p:nvPicPr>
          <p:cNvPr id="15" name="Picture 14">
            <a:extLst>
              <a:ext uri="{FF2B5EF4-FFF2-40B4-BE49-F238E27FC236}">
                <a16:creationId xmlns:a16="http://schemas.microsoft.com/office/drawing/2014/main" xmlns=""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27800274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2" name="Picture 11">
            <a:extLst>
              <a:ext uri="{FF2B5EF4-FFF2-40B4-BE49-F238E27FC236}">
                <a16:creationId xmlns:a16="http://schemas.microsoft.com/office/drawing/2014/main" xmlns="" id="{8B6F4C89-EF73-5644-8669-C79D323E4EF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13" name="Title 4">
            <a:extLst>
              <a:ext uri="{FF2B5EF4-FFF2-40B4-BE49-F238E27FC236}">
                <a16:creationId xmlns:a16="http://schemas.microsoft.com/office/drawing/2014/main" xmlns=""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sp>
        <p:nvSpPr>
          <p:cNvPr id="14" name="TextBox 13">
            <a:extLst>
              <a:ext uri="{FF2B5EF4-FFF2-40B4-BE49-F238E27FC236}">
                <a16:creationId xmlns:a16="http://schemas.microsoft.com/office/drawing/2014/main" xmlns="" id="{0261F053-B9D5-314B-BE60-80B591FBF6FF}"/>
              </a:ext>
            </a:extLst>
          </p:cNvPr>
          <p:cNvSpPr txBox="1"/>
          <p:nvPr/>
        </p:nvSpPr>
        <p:spPr>
          <a:xfrm>
            <a:off x="381001" y="1879252"/>
            <a:ext cx="6629399" cy="3229089"/>
          </a:xfrm>
          <a:prstGeom prst="rect">
            <a:avLst/>
          </a:prstGeom>
          <a:noFill/>
        </p:spPr>
        <p:txBody>
          <a:bodyPr wrap="square" numCol="1" rtlCol="0">
            <a:spAutoFit/>
          </a:bodyPr>
          <a:lstStyle/>
          <a:p>
            <a:pPr>
              <a:spcAft>
                <a:spcPts val="500"/>
              </a:spcAft>
            </a:pPr>
            <a:r>
              <a:rPr lang="fr-FR" sz="2100" b="1" i="0" strike="noStrike" cap="none" spc="0" baseline="0" dirty="0">
                <a:solidFill>
                  <a:srgbClr val="006D6F"/>
                </a:solidFill>
                <a:effectLst/>
                <a:latin typeface="Arial"/>
                <a:ea typeface="Arial"/>
                <a:cs typeface="Arial"/>
              </a:rPr>
              <a:t>Parrainage d’un professionnel de santé individuel</a:t>
            </a:r>
          </a:p>
          <a:p>
            <a:pPr>
              <a:spcAft>
                <a:spcPts val="500"/>
              </a:spcAft>
            </a:pPr>
            <a:r>
              <a:rPr lang="fr-FR" sz="1800" b="0" i="0" strike="noStrike" cap="none" spc="0" baseline="0" dirty="0">
                <a:solidFill>
                  <a:srgbClr val="181818"/>
                </a:solidFill>
                <a:effectLst/>
                <a:latin typeface="Arial"/>
                <a:ea typeface="Arial"/>
                <a:cs typeface="Arial"/>
              </a:rPr>
              <a:t>Vous devez vous assurer que tout événement ou toute réunion respecte les critères suivants :</a:t>
            </a:r>
          </a:p>
          <a:p>
            <a:pPr marL="285750" indent="-285750">
              <a:spcAft>
                <a:spcPts val="500"/>
              </a:spcAft>
              <a:buClr>
                <a:schemeClr val="accent2"/>
              </a:buClr>
              <a:buFont typeface="Arial" panose="020B0604020202020204" pitchFamily="34" charset="0"/>
              <a:buChar char="•"/>
            </a:pPr>
            <a:r>
              <a:rPr lang="fr-FR" sz="1800" b="0" i="0" strike="noStrike" cap="none" spc="0" baseline="0" dirty="0">
                <a:solidFill>
                  <a:srgbClr val="181818"/>
                </a:solidFill>
                <a:effectLst/>
                <a:latin typeface="Arial"/>
                <a:ea typeface="Arial"/>
                <a:cs typeface="Arial"/>
              </a:rPr>
              <a:t>L’ordre du jour de la réunion porte sur des sujets scientifiques ou pédagogiques en rapport avec la spécialité du professionnel de santé.</a:t>
            </a:r>
          </a:p>
          <a:p>
            <a:pPr marL="285750" indent="-285750">
              <a:spcAft>
                <a:spcPts val="500"/>
              </a:spcAft>
              <a:buClr>
                <a:schemeClr val="accent2"/>
              </a:buClr>
              <a:buFont typeface="Arial" panose="020B0604020202020204" pitchFamily="34" charset="0"/>
              <a:buChar char="•"/>
            </a:pPr>
            <a:r>
              <a:rPr lang="fr-FR" sz="1800" b="0" i="0" strike="noStrike" cap="none" spc="0" baseline="0" dirty="0">
                <a:solidFill>
                  <a:srgbClr val="181818"/>
                </a:solidFill>
                <a:effectLst/>
                <a:latin typeface="Arial"/>
                <a:ea typeface="Arial"/>
                <a:cs typeface="Arial"/>
              </a:rPr>
              <a:t>Le site de la réunion est raisonnable et approprié.</a:t>
            </a:r>
          </a:p>
          <a:p>
            <a:pPr marL="285750" indent="-285750">
              <a:spcAft>
                <a:spcPts val="500"/>
              </a:spcAft>
              <a:buClr>
                <a:schemeClr val="accent2"/>
              </a:buClr>
              <a:buFont typeface="Arial" panose="020B0604020202020204" pitchFamily="34" charset="0"/>
              <a:buChar char="•"/>
            </a:pPr>
            <a:r>
              <a:rPr lang="fr-FR" sz="1800" b="0" i="0" strike="noStrike" cap="none" spc="0" baseline="0" dirty="0">
                <a:solidFill>
                  <a:srgbClr val="181818"/>
                </a:solidFill>
                <a:effectLst/>
                <a:latin typeface="Arial"/>
                <a:ea typeface="Arial"/>
                <a:cs typeface="Arial"/>
              </a:rPr>
              <a:t>Votre parrainage de cette rencontre ne couvre pas des activités de divertissement ou de loisirs.</a:t>
            </a:r>
          </a:p>
          <a:p>
            <a:pPr>
              <a:spcAft>
                <a:spcPts val="500"/>
              </a:spcAft>
            </a:pPr>
            <a:endParaRPr lang="en-US" sz="1800" dirty="0">
              <a:solidFill>
                <a:schemeClr val="bg1">
                  <a:lumMod val="10000"/>
                </a:schemeClr>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xmlns=""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320553903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2" name="Picture 11">
            <a:extLst>
              <a:ext uri="{FF2B5EF4-FFF2-40B4-BE49-F238E27FC236}">
                <a16:creationId xmlns:a16="http://schemas.microsoft.com/office/drawing/2014/main" xmlns="" id="{8B6F4C89-EF73-5644-8669-C79D323E4EF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13" name="Title 4">
            <a:extLst>
              <a:ext uri="{FF2B5EF4-FFF2-40B4-BE49-F238E27FC236}">
                <a16:creationId xmlns:a16="http://schemas.microsoft.com/office/drawing/2014/main" xmlns=""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sp>
        <p:nvSpPr>
          <p:cNvPr id="14" name="TextBox 13">
            <a:extLst>
              <a:ext uri="{FF2B5EF4-FFF2-40B4-BE49-F238E27FC236}">
                <a16:creationId xmlns:a16="http://schemas.microsoft.com/office/drawing/2014/main" xmlns="" id="{0261F053-B9D5-314B-BE60-80B591FBF6FF}"/>
              </a:ext>
            </a:extLst>
          </p:cNvPr>
          <p:cNvSpPr txBox="1"/>
          <p:nvPr/>
        </p:nvSpPr>
        <p:spPr>
          <a:xfrm>
            <a:off x="381002" y="1879252"/>
            <a:ext cx="5257798" cy="2418611"/>
          </a:xfrm>
          <a:prstGeom prst="rect">
            <a:avLst/>
          </a:prstGeom>
          <a:noFill/>
        </p:spPr>
        <p:txBody>
          <a:bodyPr wrap="square" numCol="1" rtlCol="0">
            <a:spAutoFit/>
          </a:bodyPr>
          <a:lstStyle/>
          <a:p>
            <a:pPr>
              <a:spcAft>
                <a:spcPts val="500"/>
              </a:spcAft>
            </a:pPr>
            <a:r>
              <a:rPr lang="fr-FR" sz="2100" b="1" i="0" strike="noStrike" cap="none" spc="0" baseline="0" dirty="0">
                <a:solidFill>
                  <a:srgbClr val="006D6F"/>
                </a:solidFill>
                <a:effectLst/>
                <a:latin typeface="Arial"/>
                <a:ea typeface="Arial"/>
                <a:cs typeface="Arial"/>
              </a:rPr>
              <a:t>Subventions à l'éducation</a:t>
            </a:r>
          </a:p>
          <a:p>
            <a:pPr>
              <a:spcAft>
                <a:spcPts val="500"/>
              </a:spcAft>
              <a:buClr>
                <a:schemeClr val="accent2"/>
              </a:buClr>
            </a:pPr>
            <a:r>
              <a:rPr lang="fr-FR" sz="1800" b="0" i="0" strike="noStrike" cap="none" spc="0" baseline="0" dirty="0">
                <a:solidFill>
                  <a:srgbClr val="181818"/>
                </a:solidFill>
                <a:effectLst/>
                <a:latin typeface="Arial"/>
                <a:ea typeface="Arial"/>
                <a:cs typeface="Arial"/>
              </a:rPr>
              <a:t>Les sociétés et leurs représentants peuvent accorder des subventions à des fins pédagogiques légitimes, notamment pour financer des formations médicales ou l’éducation des patients sur des sujets importants relatifs aux soins de santé, ou pour financer des conférences pédagogiques organisées par des tiers.</a:t>
            </a:r>
          </a:p>
        </p:txBody>
      </p:sp>
      <p:pic>
        <p:nvPicPr>
          <p:cNvPr id="15" name="Picture 14">
            <a:extLst>
              <a:ext uri="{FF2B5EF4-FFF2-40B4-BE49-F238E27FC236}">
                <a16:creationId xmlns:a16="http://schemas.microsoft.com/office/drawing/2014/main" xmlns=""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1867968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3" name="Title 4">
            <a:extLst>
              <a:ext uri="{FF2B5EF4-FFF2-40B4-BE49-F238E27FC236}">
                <a16:creationId xmlns:a16="http://schemas.microsoft.com/office/drawing/2014/main" xmlns=""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sp>
        <p:nvSpPr>
          <p:cNvPr id="14" name="TextBox 13">
            <a:extLst>
              <a:ext uri="{FF2B5EF4-FFF2-40B4-BE49-F238E27FC236}">
                <a16:creationId xmlns:a16="http://schemas.microsoft.com/office/drawing/2014/main" xmlns="" id="{0261F053-B9D5-314B-BE60-80B591FBF6FF}"/>
              </a:ext>
            </a:extLst>
          </p:cNvPr>
          <p:cNvSpPr txBox="1"/>
          <p:nvPr/>
        </p:nvSpPr>
        <p:spPr>
          <a:xfrm>
            <a:off x="381001" y="1879252"/>
            <a:ext cx="7010399" cy="411480"/>
          </a:xfrm>
          <a:prstGeom prst="rect">
            <a:avLst/>
          </a:prstGeom>
          <a:noFill/>
        </p:spPr>
        <p:txBody>
          <a:bodyPr wrap="square" numCol="1" rtlCol="0">
            <a:spAutoFit/>
          </a:bodyPr>
          <a:lstStyle/>
          <a:p>
            <a:pPr>
              <a:spcAft>
                <a:spcPts val="500"/>
              </a:spcAft>
            </a:pPr>
            <a:r>
              <a:rPr lang="fr-FR" sz="2100" b="1" i="0" strike="noStrike" cap="none" spc="0" baseline="0">
                <a:solidFill>
                  <a:srgbClr val="006D6F"/>
                </a:solidFill>
                <a:effectLst/>
                <a:latin typeface="Arial"/>
                <a:ea typeface="Arial"/>
                <a:cs typeface="Arial"/>
              </a:rPr>
              <a:t>Marchés publics</a:t>
            </a:r>
            <a:endParaRPr lang="en-US" sz="1800">
              <a:solidFill>
                <a:schemeClr val="bg1">
                  <a:lumMod val="10000"/>
                </a:schemeClr>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xmlns="" id="{89D29D1B-9662-9845-B1BE-4FCAAE033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7" name="TextBox 6">
            <a:extLst>
              <a:ext uri="{FF2B5EF4-FFF2-40B4-BE49-F238E27FC236}">
                <a16:creationId xmlns:a16="http://schemas.microsoft.com/office/drawing/2014/main" xmlns="" id="{C8FC6819-235E-444C-8399-A79E86479DF4}"/>
              </a:ext>
            </a:extLst>
          </p:cNvPr>
          <p:cNvSpPr txBox="1"/>
          <p:nvPr/>
        </p:nvSpPr>
        <p:spPr>
          <a:xfrm>
            <a:off x="381001" y="2285820"/>
            <a:ext cx="2514599" cy="1695336"/>
          </a:xfrm>
          <a:prstGeom prst="rect">
            <a:avLst/>
          </a:prstGeom>
          <a:noFill/>
        </p:spPr>
        <p:txBody>
          <a:bodyPr wrap="square" numCol="1" rtlCol="0">
            <a:spAutoFit/>
          </a:bodyPr>
          <a:lstStyle/>
          <a:p>
            <a:pPr>
              <a:spcAft>
                <a:spcPts val="500"/>
              </a:spcAft>
            </a:pPr>
            <a:r>
              <a:rPr lang="fr-FR" sz="1250" b="0" i="0" strike="noStrike" cap="none" spc="0" baseline="0" dirty="0">
                <a:solidFill>
                  <a:srgbClr val="006D6F"/>
                </a:solidFill>
                <a:effectLst/>
                <a:latin typeface="Arial"/>
                <a:ea typeface="Arial"/>
                <a:cs typeface="Arial"/>
              </a:rPr>
              <a:t>Ce que vous </a:t>
            </a:r>
            <a:r>
              <a:rPr lang="fr-FR" sz="1250" b="1" i="0" strike="noStrike" cap="none" spc="0" baseline="0" dirty="0">
                <a:solidFill>
                  <a:srgbClr val="006D6F"/>
                </a:solidFill>
                <a:effectLst/>
                <a:latin typeface="Arial"/>
                <a:ea typeface="Arial"/>
                <a:cs typeface="Arial"/>
              </a:rPr>
              <a:t>pouvez</a:t>
            </a:r>
            <a:r>
              <a:rPr lang="fr-FR" sz="1250" b="0" i="0" strike="noStrike" cap="none" spc="0" baseline="0" dirty="0">
                <a:solidFill>
                  <a:srgbClr val="006D6F"/>
                </a:solidFill>
                <a:effectLst/>
                <a:latin typeface="Arial"/>
                <a:ea typeface="Arial"/>
                <a:cs typeface="Arial"/>
              </a:rPr>
              <a:t> faire :</a:t>
            </a:r>
          </a:p>
          <a:p>
            <a:pPr marL="285750" indent="-285750">
              <a:spcAft>
                <a:spcPts val="500"/>
              </a:spcAft>
              <a:buClr>
                <a:schemeClr val="accent2"/>
              </a:buClr>
              <a:buBlip>
                <a:blip r:embed="rId4"/>
              </a:buBlip>
            </a:pPr>
            <a:r>
              <a:rPr lang="fr-FR" sz="1250" b="0" i="0" strike="noStrike" cap="none" spc="0" baseline="0" dirty="0">
                <a:solidFill>
                  <a:srgbClr val="181818"/>
                </a:solidFill>
                <a:effectLst/>
                <a:latin typeface="Arial"/>
                <a:ea typeface="Arial"/>
                <a:cs typeface="Arial"/>
              </a:rPr>
              <a:t>Répondre aux appels d’offres pour des produits de la Société lorsque cela est autorisé par les procédures internes de votre Société et le contrat avec le fabricant de vos dispositifs médicaux.</a:t>
            </a:r>
          </a:p>
        </p:txBody>
      </p:sp>
      <p:sp>
        <p:nvSpPr>
          <p:cNvPr id="8" name="TextBox 7">
            <a:extLst>
              <a:ext uri="{FF2B5EF4-FFF2-40B4-BE49-F238E27FC236}">
                <a16:creationId xmlns:a16="http://schemas.microsoft.com/office/drawing/2014/main" xmlns="" id="{66AF7529-3623-B54A-84C1-8CCC3B2F7B43}"/>
              </a:ext>
            </a:extLst>
          </p:cNvPr>
          <p:cNvSpPr txBox="1"/>
          <p:nvPr/>
        </p:nvSpPr>
        <p:spPr>
          <a:xfrm>
            <a:off x="3200400" y="2286000"/>
            <a:ext cx="2895599" cy="2885405"/>
          </a:xfrm>
          <a:prstGeom prst="rect">
            <a:avLst/>
          </a:prstGeom>
          <a:noFill/>
        </p:spPr>
        <p:txBody>
          <a:bodyPr wrap="square" numCol="1" rtlCol="0">
            <a:spAutoFit/>
          </a:bodyPr>
          <a:lstStyle/>
          <a:p>
            <a:pPr>
              <a:spcAft>
                <a:spcPts val="500"/>
              </a:spcAft>
            </a:pPr>
            <a:r>
              <a:rPr lang="fr-FR" sz="1250" b="0" i="0" strike="noStrike" cap="none" spc="0" baseline="0" dirty="0">
                <a:solidFill>
                  <a:srgbClr val="006D6F"/>
                </a:solidFill>
                <a:effectLst/>
                <a:latin typeface="Arial"/>
                <a:ea typeface="Arial"/>
                <a:cs typeface="Arial"/>
              </a:rPr>
              <a:t>Conseils pour garantir des interactions conformes</a:t>
            </a:r>
            <a:r>
              <a:rPr lang="fr-FR" sz="1250" b="0" i="0" strike="noStrike" cap="none" spc="0" baseline="0" dirty="0">
                <a:solidFill>
                  <a:srgbClr val="181818"/>
                </a:solidFill>
                <a:effectLst/>
                <a:latin typeface="Arial"/>
                <a:ea typeface="Arial"/>
                <a:cs typeface="Arial"/>
              </a:rPr>
              <a:t> :</a:t>
            </a:r>
          </a:p>
          <a:p>
            <a:pPr marL="285750" indent="-285750">
              <a:spcAft>
                <a:spcPts val="500"/>
              </a:spcAft>
              <a:buClr>
                <a:schemeClr val="accent2"/>
              </a:buClr>
              <a:buFont typeface="Arial" panose="020B0604020202020204" pitchFamily="34" charset="0"/>
              <a:buChar char="•"/>
            </a:pPr>
            <a:r>
              <a:rPr lang="fr-FR" sz="1250" b="1" i="0" strike="noStrike" cap="none" spc="0" baseline="0" dirty="0">
                <a:solidFill>
                  <a:srgbClr val="181818"/>
                </a:solidFill>
                <a:effectLst/>
                <a:latin typeface="Arial"/>
                <a:ea typeface="Arial"/>
                <a:cs typeface="Arial"/>
              </a:rPr>
              <a:t>Comportez-vous de manière équitable.</a:t>
            </a:r>
          </a:p>
          <a:p>
            <a:pPr marL="457200" lvl="1" indent="-285750">
              <a:spcAft>
                <a:spcPts val="500"/>
              </a:spcAft>
              <a:buClr>
                <a:schemeClr val="accent2"/>
              </a:buClr>
              <a:buFont typeface="Arial" panose="020B0604020202020204" pitchFamily="34" charset="0"/>
              <a:buChar char="•"/>
            </a:pPr>
            <a:r>
              <a:rPr lang="fr-FR" sz="1250" b="0" i="0" strike="noStrike" cap="none" spc="0" baseline="0" dirty="0">
                <a:solidFill>
                  <a:srgbClr val="181818"/>
                </a:solidFill>
                <a:effectLst/>
                <a:latin typeface="Arial"/>
                <a:ea typeface="Arial"/>
                <a:cs typeface="Arial"/>
              </a:rPr>
              <a:t>Ne collaborez </a:t>
            </a:r>
            <a:r>
              <a:rPr lang="fr-FR" sz="1250" b="1" i="0" strike="noStrike" cap="none" spc="0" baseline="0" dirty="0">
                <a:solidFill>
                  <a:srgbClr val="181818"/>
                </a:solidFill>
                <a:effectLst/>
                <a:latin typeface="Arial"/>
                <a:ea typeface="Arial"/>
                <a:cs typeface="Arial"/>
              </a:rPr>
              <a:t>pas</a:t>
            </a:r>
            <a:r>
              <a:rPr lang="fr-FR" sz="1250" b="0" i="0" strike="noStrike" cap="none" spc="0" baseline="0" dirty="0">
                <a:solidFill>
                  <a:srgbClr val="181818"/>
                </a:solidFill>
                <a:effectLst/>
                <a:latin typeface="Arial"/>
                <a:ea typeface="Arial"/>
                <a:cs typeface="Arial"/>
              </a:rPr>
              <a:t> avec les autorités chargées des appels d’offres d’une manière qui compromettrait l’équité du processus.</a:t>
            </a:r>
          </a:p>
          <a:p>
            <a:pPr marL="457200" lvl="1" indent="-285750">
              <a:spcAft>
                <a:spcPts val="500"/>
              </a:spcAft>
              <a:buClr>
                <a:schemeClr val="accent2"/>
              </a:buClr>
              <a:buFont typeface="Arial" panose="020B0604020202020204" pitchFamily="34" charset="0"/>
              <a:buChar char="•"/>
            </a:pPr>
            <a:r>
              <a:rPr lang="fr-FR" sz="1250" b="0" i="0" strike="noStrike" cap="none" spc="0" baseline="0" dirty="0">
                <a:solidFill>
                  <a:srgbClr val="181818"/>
                </a:solidFill>
                <a:effectLst/>
                <a:latin typeface="Arial"/>
                <a:ea typeface="Arial"/>
                <a:cs typeface="Arial"/>
              </a:rPr>
              <a:t>Respectez les lois sur la concurrence loyale et ne concluez pas d’accord avec vos concurrents.</a:t>
            </a:r>
          </a:p>
        </p:txBody>
      </p:sp>
      <p:cxnSp>
        <p:nvCxnSpPr>
          <p:cNvPr id="10" name="Straight Connector 9">
            <a:extLst>
              <a:ext uri="{FF2B5EF4-FFF2-40B4-BE49-F238E27FC236}">
                <a16:creationId xmlns:a16="http://schemas.microsoft.com/office/drawing/2014/main" xmlns="" id="{B5E21B4A-DE87-EA4E-BDBE-F03BBE92D989}"/>
              </a:ext>
            </a:extLst>
          </p:cNvPr>
          <p:cNvCxnSpPr/>
          <p:nvPr/>
        </p:nvCxnSpPr>
        <p:spPr>
          <a:xfrm flipH="1">
            <a:off x="3048000" y="2343150"/>
            <a:ext cx="0" cy="2407447"/>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xmlns="" id="{FE570D53-AAC5-F14D-8A46-FCD7FF774DAF}"/>
              </a:ext>
            </a:extLst>
          </p:cNvPr>
          <p:cNvSpPr txBox="1"/>
          <p:nvPr/>
        </p:nvSpPr>
        <p:spPr>
          <a:xfrm>
            <a:off x="6400801" y="2285820"/>
            <a:ext cx="2581836" cy="2080057"/>
          </a:xfrm>
          <a:prstGeom prst="rect">
            <a:avLst/>
          </a:prstGeom>
          <a:noFill/>
        </p:spPr>
        <p:txBody>
          <a:bodyPr wrap="square" numCol="1" rtlCol="0">
            <a:spAutoFit/>
          </a:bodyPr>
          <a:lstStyle/>
          <a:p>
            <a:pPr marL="285750" indent="-285750">
              <a:spcAft>
                <a:spcPts val="500"/>
              </a:spcAft>
              <a:buClr>
                <a:schemeClr val="accent2"/>
              </a:buClr>
              <a:buBlip>
                <a:blip r:embed="rId5"/>
              </a:buBlip>
            </a:pPr>
            <a:r>
              <a:rPr lang="fr-FR" sz="1250" b="0" i="0" strike="noStrike" cap="none" spc="0" baseline="0" dirty="0">
                <a:solidFill>
                  <a:srgbClr val="181818"/>
                </a:solidFill>
                <a:effectLst/>
                <a:latin typeface="Arial"/>
                <a:ea typeface="Arial"/>
                <a:cs typeface="Arial"/>
              </a:rPr>
              <a:t>N’offrez </a:t>
            </a:r>
            <a:r>
              <a:rPr lang="fr-FR" sz="1250" b="1" i="0" strike="noStrike" cap="none" spc="0" baseline="0" dirty="0">
                <a:solidFill>
                  <a:srgbClr val="181818"/>
                </a:solidFill>
                <a:effectLst/>
                <a:latin typeface="Arial"/>
                <a:ea typeface="Arial"/>
                <a:cs typeface="Arial"/>
              </a:rPr>
              <a:t>pas</a:t>
            </a:r>
            <a:r>
              <a:rPr lang="fr-FR" sz="1250" b="0" i="0" strike="noStrike" cap="none" spc="0" baseline="0" dirty="0">
                <a:solidFill>
                  <a:srgbClr val="181818"/>
                </a:solidFill>
                <a:effectLst/>
                <a:latin typeface="Arial"/>
                <a:ea typeface="Arial"/>
                <a:cs typeface="Arial"/>
              </a:rPr>
              <a:t> de cadeaux, de dons ou toute autre chose de valeur pour tenter d’influencer le cahier des charges de l’appel d’offres, la documentation ou la décision.</a:t>
            </a:r>
          </a:p>
          <a:p>
            <a:pPr marL="285750" indent="-285750">
              <a:spcAft>
                <a:spcPts val="500"/>
              </a:spcAft>
              <a:buClr>
                <a:schemeClr val="accent2"/>
              </a:buClr>
              <a:buBlip>
                <a:blip r:embed="rId5"/>
              </a:buBlip>
            </a:pPr>
            <a:r>
              <a:rPr lang="fr-FR" sz="1250" b="0" i="0" strike="noStrike" cap="none" spc="0" baseline="0" dirty="0">
                <a:solidFill>
                  <a:srgbClr val="181818"/>
                </a:solidFill>
                <a:effectLst/>
                <a:latin typeface="Arial"/>
                <a:ea typeface="Arial"/>
                <a:cs typeface="Arial"/>
              </a:rPr>
              <a:t>Ne soumettez </a:t>
            </a:r>
            <a:r>
              <a:rPr lang="fr-FR" sz="1250" b="1" i="0" strike="noStrike" cap="none" spc="0" baseline="0" dirty="0">
                <a:solidFill>
                  <a:srgbClr val="181818"/>
                </a:solidFill>
                <a:effectLst/>
                <a:latin typeface="Arial"/>
                <a:ea typeface="Arial"/>
                <a:cs typeface="Arial"/>
              </a:rPr>
              <a:t>pas</a:t>
            </a:r>
            <a:r>
              <a:rPr lang="fr-FR" sz="1250" b="0" i="0" strike="noStrike" cap="none" spc="0" baseline="0" dirty="0">
                <a:solidFill>
                  <a:srgbClr val="181818"/>
                </a:solidFill>
                <a:effectLst/>
                <a:latin typeface="Arial"/>
                <a:ea typeface="Arial"/>
                <a:cs typeface="Arial"/>
              </a:rPr>
              <a:t> de « fausses offres » pour essayer d’influencer la décision.</a:t>
            </a:r>
          </a:p>
        </p:txBody>
      </p:sp>
      <p:cxnSp>
        <p:nvCxnSpPr>
          <p:cNvPr id="17" name="Straight Connector 16">
            <a:extLst>
              <a:ext uri="{FF2B5EF4-FFF2-40B4-BE49-F238E27FC236}">
                <a16:creationId xmlns:a16="http://schemas.microsoft.com/office/drawing/2014/main" xmlns="" id="{AFBC5B7A-0ADA-DC40-BBCB-56E4BF770880}"/>
              </a:ext>
            </a:extLst>
          </p:cNvPr>
          <p:cNvCxnSpPr/>
          <p:nvPr/>
        </p:nvCxnSpPr>
        <p:spPr>
          <a:xfrm flipH="1">
            <a:off x="6248400" y="2343150"/>
            <a:ext cx="0" cy="2407447"/>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8228591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3" name="Title 4">
            <a:extLst>
              <a:ext uri="{FF2B5EF4-FFF2-40B4-BE49-F238E27FC236}">
                <a16:creationId xmlns:a16="http://schemas.microsoft.com/office/drawing/2014/main" xmlns=""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sp>
        <p:nvSpPr>
          <p:cNvPr id="14" name="TextBox 13">
            <a:extLst>
              <a:ext uri="{FF2B5EF4-FFF2-40B4-BE49-F238E27FC236}">
                <a16:creationId xmlns:a16="http://schemas.microsoft.com/office/drawing/2014/main" xmlns="" id="{0261F053-B9D5-314B-BE60-80B591FBF6FF}"/>
              </a:ext>
            </a:extLst>
          </p:cNvPr>
          <p:cNvSpPr txBox="1"/>
          <p:nvPr/>
        </p:nvSpPr>
        <p:spPr>
          <a:xfrm>
            <a:off x="381001" y="1879252"/>
            <a:ext cx="8610599" cy="1033616"/>
          </a:xfrm>
          <a:prstGeom prst="rect">
            <a:avLst/>
          </a:prstGeom>
          <a:noFill/>
        </p:spPr>
        <p:txBody>
          <a:bodyPr wrap="square" numCol="1" rtlCol="0">
            <a:spAutoFit/>
          </a:bodyPr>
          <a:lstStyle/>
          <a:p>
            <a:pPr>
              <a:spcAft>
                <a:spcPts val="500"/>
              </a:spcAft>
            </a:pPr>
            <a:r>
              <a:rPr lang="fr-FR" sz="2100" b="1" i="0" strike="noStrike" cap="none" spc="0" baseline="0" dirty="0">
                <a:solidFill>
                  <a:srgbClr val="006D6F"/>
                </a:solidFill>
                <a:effectLst/>
                <a:latin typeface="Arial"/>
                <a:ea typeface="Arial"/>
                <a:cs typeface="Arial"/>
              </a:rPr>
              <a:t>Produits de démonstration et échantillons</a:t>
            </a:r>
          </a:p>
          <a:p>
            <a:pPr>
              <a:spcAft>
                <a:spcPts val="500"/>
              </a:spcAft>
            </a:pPr>
            <a:r>
              <a:rPr lang="fr-FR" sz="1800" b="0" i="0" strike="noStrike" cap="none" spc="0" baseline="0" dirty="0">
                <a:solidFill>
                  <a:srgbClr val="181818"/>
                </a:solidFill>
                <a:effectLst/>
                <a:latin typeface="Arial"/>
                <a:ea typeface="Arial"/>
                <a:cs typeface="Arial"/>
              </a:rPr>
              <a:t>Vous pouvez fournir gratuitement des produits de démonstration, des échantillons et des produits d’évaluation aux professionnels de santé, comme suit :</a:t>
            </a:r>
          </a:p>
        </p:txBody>
      </p:sp>
      <p:pic>
        <p:nvPicPr>
          <p:cNvPr id="15" name="Picture 14">
            <a:extLst>
              <a:ext uri="{FF2B5EF4-FFF2-40B4-BE49-F238E27FC236}">
                <a16:creationId xmlns:a16="http://schemas.microsoft.com/office/drawing/2014/main" xmlns="" id="{89D29D1B-9662-9845-B1BE-4FCAAE033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9" name="Picture 18" descr="Icon&#10;&#10;Description automatically generated">
            <a:extLst>
              <a:ext uri="{FF2B5EF4-FFF2-40B4-BE49-F238E27FC236}">
                <a16:creationId xmlns:a16="http://schemas.microsoft.com/office/drawing/2014/main" xmlns="" id="{89E049DC-49B4-D14E-96AB-7E7A0F3BBF76}"/>
              </a:ext>
            </a:extLst>
          </p:cNvPr>
          <p:cNvPicPr>
            <a:picLocks noChangeAspect="1"/>
          </p:cNvPicPr>
          <p:nvPr/>
        </p:nvPicPr>
        <p:blipFill>
          <a:blip r:embed="rId4">
            <a:alphaModFix amt="20000"/>
            <a:extLst>
              <a:ext uri="{28A0092B-C50C-407E-A947-70E740481C1C}">
                <a14:useLocalDpi xmlns:a14="http://schemas.microsoft.com/office/drawing/2010/main" val="0"/>
              </a:ext>
            </a:extLst>
          </a:blip>
          <a:stretch>
            <a:fillRect/>
          </a:stretch>
        </p:blipFill>
        <p:spPr>
          <a:xfrm>
            <a:off x="2124633" y="2876550"/>
            <a:ext cx="1140674" cy="1140674"/>
          </a:xfrm>
          <a:prstGeom prst="rect">
            <a:avLst/>
          </a:prstGeom>
        </p:spPr>
      </p:pic>
      <p:pic>
        <p:nvPicPr>
          <p:cNvPr id="21" name="Picture 20" descr="Icon&#10;&#10;Description automatically generated">
            <a:extLst>
              <a:ext uri="{FF2B5EF4-FFF2-40B4-BE49-F238E27FC236}">
                <a16:creationId xmlns:a16="http://schemas.microsoft.com/office/drawing/2014/main" xmlns="" id="{0B36DE56-746F-EA47-BAC3-75D8D898A0C3}"/>
              </a:ext>
            </a:extLst>
          </p:cNvPr>
          <p:cNvPicPr>
            <a:picLocks noChangeAspect="1"/>
          </p:cNvPicPr>
          <p:nvPr/>
        </p:nvPicPr>
        <p:blipFill>
          <a:blip r:embed="rId5">
            <a:alphaModFix amt="20000"/>
            <a:extLst>
              <a:ext uri="{28A0092B-C50C-407E-A947-70E740481C1C}">
                <a14:useLocalDpi xmlns:a14="http://schemas.microsoft.com/office/drawing/2010/main" val="0"/>
              </a:ext>
            </a:extLst>
          </a:blip>
          <a:stretch>
            <a:fillRect/>
          </a:stretch>
        </p:blipFill>
        <p:spPr>
          <a:xfrm>
            <a:off x="7721986" y="2876550"/>
            <a:ext cx="1140674" cy="1140674"/>
          </a:xfrm>
          <a:prstGeom prst="rect">
            <a:avLst/>
          </a:prstGeom>
        </p:spPr>
      </p:pic>
      <p:pic>
        <p:nvPicPr>
          <p:cNvPr id="23" name="Picture 22" descr="Icon&#10;&#10;Description automatically generated">
            <a:extLst>
              <a:ext uri="{FF2B5EF4-FFF2-40B4-BE49-F238E27FC236}">
                <a16:creationId xmlns:a16="http://schemas.microsoft.com/office/drawing/2014/main" xmlns="" id="{D9D94A7F-9E1F-C84C-80FD-AE0D79D98C9A}"/>
              </a:ext>
            </a:extLst>
          </p:cNvPr>
          <p:cNvPicPr>
            <a:picLocks noChangeAspect="1"/>
          </p:cNvPicPr>
          <p:nvPr/>
        </p:nvPicPr>
        <p:blipFill>
          <a:blip r:embed="rId6">
            <a:alphaModFix amt="20000"/>
            <a:extLst>
              <a:ext uri="{28A0092B-C50C-407E-A947-70E740481C1C}">
                <a14:useLocalDpi xmlns:a14="http://schemas.microsoft.com/office/drawing/2010/main" val="0"/>
              </a:ext>
            </a:extLst>
          </a:blip>
          <a:stretch>
            <a:fillRect/>
          </a:stretch>
        </p:blipFill>
        <p:spPr>
          <a:xfrm>
            <a:off x="4773645" y="2876550"/>
            <a:ext cx="1140674" cy="1140674"/>
          </a:xfrm>
          <a:prstGeom prst="rect">
            <a:avLst/>
          </a:prstGeom>
        </p:spPr>
      </p:pic>
      <p:sp>
        <p:nvSpPr>
          <p:cNvPr id="7" name="TextBox 6">
            <a:extLst>
              <a:ext uri="{FF2B5EF4-FFF2-40B4-BE49-F238E27FC236}">
                <a16:creationId xmlns:a16="http://schemas.microsoft.com/office/drawing/2014/main" xmlns="" id="{C8FC6819-235E-444C-8399-A79E86479DF4}"/>
              </a:ext>
            </a:extLst>
          </p:cNvPr>
          <p:cNvSpPr txBox="1"/>
          <p:nvPr/>
        </p:nvSpPr>
        <p:spPr>
          <a:xfrm>
            <a:off x="381001" y="2994958"/>
            <a:ext cx="2666999" cy="1633781"/>
          </a:xfrm>
          <a:prstGeom prst="rect">
            <a:avLst/>
          </a:prstGeom>
          <a:noFill/>
        </p:spPr>
        <p:txBody>
          <a:bodyPr wrap="square" numCol="1" rtlCol="0">
            <a:spAutoFit/>
          </a:bodyPr>
          <a:lstStyle/>
          <a:p>
            <a:pPr>
              <a:spcAft>
                <a:spcPts val="500"/>
              </a:spcAft>
            </a:pPr>
            <a:r>
              <a:rPr lang="fr-FR" sz="1200" b="0" i="0" u="sng" strike="noStrike" cap="none" spc="0" baseline="0" dirty="0">
                <a:solidFill>
                  <a:srgbClr val="1F366A"/>
                </a:solidFill>
                <a:effectLst/>
                <a:uFill>
                  <a:solidFill>
                    <a:srgbClr val="71B1A2"/>
                  </a:solidFill>
                </a:uFill>
                <a:latin typeface="Arial"/>
                <a:ea typeface="Arial"/>
                <a:cs typeface="Arial"/>
              </a:rPr>
              <a:t>Démonstrations : </a:t>
            </a:r>
            <a:endParaRPr lang="en-US" sz="1200" u="sng" dirty="0">
              <a:solidFill>
                <a:schemeClr val="bg1">
                  <a:lumMod val="10000"/>
                </a:schemeClr>
              </a:solidFill>
              <a:uFill>
                <a:solidFill>
                  <a:schemeClr val="accent3"/>
                </a:solidFill>
              </a:uFill>
              <a:latin typeface="Arial" panose="020B0604020202020204" pitchFamily="34" charset="0"/>
              <a:cs typeface="Arial" panose="020B0604020202020204" pitchFamily="34" charset="0"/>
            </a:endParaRPr>
          </a:p>
          <a:p>
            <a:pPr>
              <a:spcAft>
                <a:spcPts val="500"/>
              </a:spcAft>
            </a:pPr>
            <a:r>
              <a:rPr lang="fr-FR" sz="1200" b="0" i="0" strike="noStrike" cap="none" spc="0" baseline="0" dirty="0">
                <a:solidFill>
                  <a:srgbClr val="181818"/>
                </a:solidFill>
                <a:effectLst/>
                <a:latin typeface="Arial"/>
                <a:ea typeface="Arial"/>
                <a:cs typeface="Arial"/>
              </a:rPr>
              <a:t>Matériel d’équipement ou produit à usage unique utilisé pour démontrer la bonne utilisation et les fonctionnalités du produit aux professionnels de santé, à l’exclusion de toute utilisation sur les patients.</a:t>
            </a:r>
            <a:endParaRPr lang="en-US" sz="1200" dirty="0">
              <a:solidFill>
                <a:schemeClr val="bg1">
                  <a:lumMod val="10000"/>
                </a:schemeClr>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xmlns="" id="{66AF7529-3623-B54A-84C1-8CCC3B2F7B43}"/>
              </a:ext>
            </a:extLst>
          </p:cNvPr>
          <p:cNvSpPr txBox="1"/>
          <p:nvPr/>
        </p:nvSpPr>
        <p:spPr>
          <a:xfrm>
            <a:off x="3370355" y="2994958"/>
            <a:ext cx="2285998" cy="1633781"/>
          </a:xfrm>
          <a:prstGeom prst="rect">
            <a:avLst/>
          </a:prstGeom>
          <a:noFill/>
        </p:spPr>
        <p:txBody>
          <a:bodyPr wrap="square" numCol="1" rtlCol="0">
            <a:spAutoFit/>
          </a:bodyPr>
          <a:lstStyle/>
          <a:p>
            <a:pPr>
              <a:spcAft>
                <a:spcPts val="500"/>
              </a:spcAft>
            </a:pPr>
            <a:r>
              <a:rPr lang="fr-FR" sz="1200" b="0" i="0" u="sng" strike="noStrike" cap="none" spc="0" baseline="0">
                <a:solidFill>
                  <a:srgbClr val="1F366A"/>
                </a:solidFill>
                <a:effectLst/>
                <a:uFill>
                  <a:solidFill>
                    <a:srgbClr val="71B1A2"/>
                  </a:solidFill>
                </a:uFill>
                <a:latin typeface="Arial"/>
                <a:ea typeface="Arial"/>
                <a:cs typeface="Arial"/>
              </a:rPr>
              <a:t>Échantillons :</a:t>
            </a:r>
            <a:endParaRPr lang="en-US" sz="1200" u="sng">
              <a:solidFill>
                <a:schemeClr val="bg1">
                  <a:lumMod val="10000"/>
                </a:schemeClr>
              </a:solidFill>
              <a:uFill>
                <a:solidFill>
                  <a:schemeClr val="accent3"/>
                </a:solidFill>
              </a:uFill>
              <a:latin typeface="Arial" panose="020B0604020202020204" pitchFamily="34" charset="0"/>
              <a:cs typeface="Arial" panose="020B0604020202020204" pitchFamily="34" charset="0"/>
            </a:endParaRPr>
          </a:p>
          <a:p>
            <a:pPr>
              <a:spcAft>
                <a:spcPts val="500"/>
              </a:spcAft>
            </a:pPr>
            <a:r>
              <a:rPr lang="fr-FR" sz="1200" b="0" i="0" strike="noStrike" cap="none" spc="0" baseline="0">
                <a:solidFill>
                  <a:srgbClr val="181818"/>
                </a:solidFill>
                <a:effectLst/>
                <a:latin typeface="Arial"/>
                <a:ea typeface="Arial"/>
                <a:cs typeface="Arial"/>
              </a:rPr>
              <a:t>Produits à usage unique fournis aux professionnels de santé pour leur permettre d’évaluer les effets d’un produit sur un patient ou en conjonction avec une procédure pour un patient.</a:t>
            </a:r>
            <a:endParaRPr lang="en-US" sz="1200">
              <a:solidFill>
                <a:schemeClr val="bg1">
                  <a:lumMod val="10000"/>
                </a:schemeClr>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xmlns="" id="{FE570D53-AAC5-F14D-8A46-FCD7FF774DAF}"/>
              </a:ext>
            </a:extLst>
          </p:cNvPr>
          <p:cNvSpPr txBox="1"/>
          <p:nvPr/>
        </p:nvSpPr>
        <p:spPr>
          <a:xfrm>
            <a:off x="6043259" y="2994958"/>
            <a:ext cx="2643541" cy="2003112"/>
          </a:xfrm>
          <a:prstGeom prst="rect">
            <a:avLst/>
          </a:prstGeom>
          <a:noFill/>
        </p:spPr>
        <p:txBody>
          <a:bodyPr wrap="square" numCol="1" rtlCol="0">
            <a:spAutoFit/>
          </a:bodyPr>
          <a:lstStyle/>
          <a:p>
            <a:pPr>
              <a:spcAft>
                <a:spcPts val="500"/>
              </a:spcAft>
            </a:pPr>
            <a:r>
              <a:rPr lang="fr-FR" sz="1200" b="0" i="0" u="sng" strike="noStrike" cap="none" spc="0" baseline="0" dirty="0">
                <a:solidFill>
                  <a:srgbClr val="1F366A"/>
                </a:solidFill>
                <a:effectLst/>
                <a:uFill>
                  <a:solidFill>
                    <a:srgbClr val="71B1A2"/>
                  </a:solidFill>
                </a:uFill>
                <a:latin typeface="Arial"/>
                <a:ea typeface="Arial"/>
                <a:cs typeface="Arial"/>
              </a:rPr>
              <a:t>Évaluations : </a:t>
            </a:r>
            <a:endParaRPr lang="en-US" sz="1200" u="sng" dirty="0">
              <a:solidFill>
                <a:schemeClr val="bg1">
                  <a:lumMod val="10000"/>
                </a:schemeClr>
              </a:solidFill>
              <a:uFill>
                <a:solidFill>
                  <a:schemeClr val="accent3"/>
                </a:solidFill>
              </a:uFill>
              <a:latin typeface="Arial" panose="020B0604020202020204" pitchFamily="34" charset="0"/>
              <a:cs typeface="Arial" panose="020B0604020202020204" pitchFamily="34" charset="0"/>
            </a:endParaRPr>
          </a:p>
          <a:p>
            <a:pPr>
              <a:spcAft>
                <a:spcPts val="500"/>
              </a:spcAft>
            </a:pPr>
            <a:r>
              <a:rPr lang="fr-FR" sz="1200" b="0" i="0" strike="noStrike" cap="none" spc="0" baseline="0" dirty="0">
                <a:solidFill>
                  <a:srgbClr val="181818"/>
                </a:solidFill>
                <a:effectLst/>
                <a:latin typeface="Arial"/>
                <a:ea typeface="Arial"/>
                <a:cs typeface="Arial"/>
              </a:rPr>
              <a:t>Matériel d’équipement ou </a:t>
            </a:r>
            <a:br>
              <a:rPr lang="fr-FR" sz="1200" b="0" i="0" strike="noStrike" cap="none" spc="0" baseline="0" dirty="0">
                <a:solidFill>
                  <a:srgbClr val="181818"/>
                </a:solidFill>
                <a:effectLst/>
                <a:latin typeface="Arial"/>
                <a:ea typeface="Arial"/>
                <a:cs typeface="Arial"/>
              </a:rPr>
            </a:br>
            <a:r>
              <a:rPr lang="fr-FR" sz="1200" b="0" i="0" strike="noStrike" cap="none" spc="0" baseline="0" dirty="0">
                <a:solidFill>
                  <a:srgbClr val="181818"/>
                </a:solidFill>
                <a:effectLst/>
                <a:latin typeface="Arial"/>
                <a:ea typeface="Arial"/>
                <a:cs typeface="Arial"/>
              </a:rPr>
              <a:t>produits à usage unique fournis </a:t>
            </a:r>
            <a:br>
              <a:rPr lang="fr-FR" sz="1200" b="0" i="0" strike="noStrike" cap="none" spc="0" baseline="0" dirty="0">
                <a:solidFill>
                  <a:srgbClr val="181818"/>
                </a:solidFill>
                <a:effectLst/>
                <a:latin typeface="Arial"/>
                <a:ea typeface="Arial"/>
                <a:cs typeface="Arial"/>
              </a:rPr>
            </a:br>
            <a:r>
              <a:rPr lang="fr-FR" sz="1200" b="0" i="0" strike="noStrike" cap="none" spc="0" baseline="0" dirty="0">
                <a:solidFill>
                  <a:srgbClr val="181818"/>
                </a:solidFill>
                <a:effectLst/>
                <a:latin typeface="Arial"/>
                <a:ea typeface="Arial"/>
                <a:cs typeface="Arial"/>
              </a:rPr>
              <a:t>aux professionnels de santé dans </a:t>
            </a:r>
            <a:br>
              <a:rPr lang="fr-FR" sz="1200" b="0" i="0" strike="noStrike" cap="none" spc="0" baseline="0" dirty="0">
                <a:solidFill>
                  <a:srgbClr val="181818"/>
                </a:solidFill>
                <a:effectLst/>
                <a:latin typeface="Arial"/>
                <a:ea typeface="Arial"/>
                <a:cs typeface="Arial"/>
              </a:rPr>
            </a:br>
            <a:r>
              <a:rPr lang="fr-FR" sz="1200" b="0" i="0" strike="noStrike" cap="none" spc="0" baseline="0" dirty="0">
                <a:solidFill>
                  <a:srgbClr val="181818"/>
                </a:solidFill>
                <a:effectLst/>
                <a:latin typeface="Arial"/>
                <a:ea typeface="Arial"/>
                <a:cs typeface="Arial"/>
              </a:rPr>
              <a:t>le cadre d’une évaluation officielle visant à évaluer les caractéristiques, les performances et les fonctionnalités du produit sur</a:t>
            </a:r>
            <a:br>
              <a:rPr lang="fr-FR" sz="1200" b="0" i="0" strike="noStrike" cap="none" spc="0" baseline="0" dirty="0">
                <a:solidFill>
                  <a:srgbClr val="181818"/>
                </a:solidFill>
                <a:effectLst/>
                <a:latin typeface="Arial"/>
                <a:ea typeface="Arial"/>
                <a:cs typeface="Arial"/>
              </a:rPr>
            </a:br>
            <a:r>
              <a:rPr lang="fr-FR" sz="1200" b="0" i="0" strike="noStrike" cap="none" spc="0" baseline="0" dirty="0">
                <a:solidFill>
                  <a:srgbClr val="181818"/>
                </a:solidFill>
                <a:effectLst/>
                <a:latin typeface="Arial"/>
                <a:ea typeface="Arial"/>
                <a:cs typeface="Arial"/>
              </a:rPr>
              <a:t>des patients ou dans le cadre d’interventions en milieu hospitalier.</a:t>
            </a:r>
            <a:endParaRPr lang="en-US" sz="1200" dirty="0">
              <a:solidFill>
                <a:schemeClr val="bg1">
                  <a:lumMod val="10000"/>
                </a:schemeClr>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8953137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3" name="Title 4">
            <a:extLst>
              <a:ext uri="{FF2B5EF4-FFF2-40B4-BE49-F238E27FC236}">
                <a16:creationId xmlns:a16="http://schemas.microsoft.com/office/drawing/2014/main" xmlns=""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sp>
        <p:nvSpPr>
          <p:cNvPr id="14" name="TextBox 13">
            <a:extLst>
              <a:ext uri="{FF2B5EF4-FFF2-40B4-BE49-F238E27FC236}">
                <a16:creationId xmlns:a16="http://schemas.microsoft.com/office/drawing/2014/main" xmlns="" id="{0261F053-B9D5-314B-BE60-80B591FBF6FF}"/>
              </a:ext>
            </a:extLst>
          </p:cNvPr>
          <p:cNvSpPr txBox="1"/>
          <p:nvPr/>
        </p:nvSpPr>
        <p:spPr>
          <a:xfrm>
            <a:off x="381001" y="1879252"/>
            <a:ext cx="7162799" cy="3011081"/>
          </a:xfrm>
          <a:prstGeom prst="rect">
            <a:avLst/>
          </a:prstGeom>
          <a:noFill/>
        </p:spPr>
        <p:txBody>
          <a:bodyPr wrap="square" numCol="1" rtlCol="0">
            <a:spAutoFit/>
          </a:bodyPr>
          <a:lstStyle/>
          <a:p>
            <a:pPr>
              <a:spcAft>
                <a:spcPts val="500"/>
              </a:spcAft>
            </a:pPr>
            <a:r>
              <a:rPr lang="fr-FR" sz="2000" b="1" i="0" strike="noStrike" cap="none" spc="0" baseline="0" dirty="0">
                <a:solidFill>
                  <a:srgbClr val="006D6F"/>
                </a:solidFill>
                <a:effectLst/>
                <a:latin typeface="Arial"/>
                <a:ea typeface="Arial"/>
                <a:cs typeface="Arial"/>
              </a:rPr>
              <a:t>Produits de démonstration et échantillons</a:t>
            </a:r>
          </a:p>
          <a:p>
            <a:pPr>
              <a:spcAft>
                <a:spcPts val="500"/>
              </a:spcAft>
            </a:pPr>
            <a:r>
              <a:rPr lang="fr-FR" sz="1700" b="0" i="0" strike="noStrike" cap="none" spc="0" baseline="0" dirty="0">
                <a:solidFill>
                  <a:srgbClr val="181818"/>
                </a:solidFill>
                <a:effectLst/>
                <a:latin typeface="Arial"/>
                <a:ea typeface="Arial"/>
                <a:cs typeface="Arial"/>
              </a:rPr>
              <a:t>Vous ne devez </a:t>
            </a:r>
            <a:r>
              <a:rPr lang="fr-FR" sz="1700" b="1" i="0" strike="noStrike" cap="none" spc="0" baseline="0" dirty="0">
                <a:solidFill>
                  <a:srgbClr val="181818"/>
                </a:solidFill>
                <a:effectLst/>
                <a:latin typeface="Arial"/>
                <a:ea typeface="Arial"/>
                <a:cs typeface="Arial"/>
              </a:rPr>
              <a:t>pas</a:t>
            </a:r>
            <a:r>
              <a:rPr lang="fr-FR" sz="1700" b="0" i="0" strike="noStrike" cap="none" spc="0" baseline="0" dirty="0">
                <a:solidFill>
                  <a:srgbClr val="181818"/>
                </a:solidFill>
                <a:effectLst/>
                <a:latin typeface="Arial"/>
                <a:ea typeface="Arial"/>
                <a:cs typeface="Arial"/>
              </a:rPr>
              <a:t> fournir de produits gratuits :</a:t>
            </a:r>
          </a:p>
          <a:p>
            <a:pPr marL="285750" indent="-285750">
              <a:spcAft>
                <a:spcPts val="500"/>
              </a:spcAft>
              <a:buClr>
                <a:schemeClr val="accent2"/>
              </a:buClr>
              <a:buBlip>
                <a:blip r:embed="rId3"/>
              </a:buBlip>
            </a:pPr>
            <a:r>
              <a:rPr lang="fr-FR" sz="1700" b="0" i="0" strike="noStrike" cap="none" spc="0" baseline="0" dirty="0">
                <a:solidFill>
                  <a:srgbClr val="181818"/>
                </a:solidFill>
                <a:effectLst/>
                <a:latin typeface="Arial"/>
                <a:ea typeface="Arial"/>
                <a:cs typeface="Arial"/>
              </a:rPr>
              <a:t>Pour récompenser ou dédommager des professionnels de santé </a:t>
            </a:r>
            <a:br>
              <a:rPr lang="fr-FR" sz="1700" b="0" i="0" strike="noStrike" cap="none" spc="0" baseline="0" dirty="0">
                <a:solidFill>
                  <a:srgbClr val="181818"/>
                </a:solidFill>
                <a:effectLst/>
                <a:latin typeface="Arial"/>
                <a:ea typeface="Arial"/>
                <a:cs typeface="Arial"/>
              </a:rPr>
            </a:br>
            <a:r>
              <a:rPr lang="fr-FR" sz="1700" b="0" i="0" strike="noStrike" cap="none" spc="0" baseline="0" dirty="0">
                <a:solidFill>
                  <a:srgbClr val="181818"/>
                </a:solidFill>
                <a:effectLst/>
                <a:latin typeface="Arial"/>
                <a:ea typeface="Arial"/>
                <a:cs typeface="Arial"/>
              </a:rPr>
              <a:t>ou des établissements de soins de santé pour des achats passés, des engagements d’achats futurs ou en échange d’informations commerciales ou de prétendues défaillances de produits.</a:t>
            </a:r>
          </a:p>
          <a:p>
            <a:pPr marL="285750" indent="-285750">
              <a:spcAft>
                <a:spcPts val="500"/>
              </a:spcAft>
              <a:buClr>
                <a:schemeClr val="accent2"/>
              </a:buClr>
              <a:buBlip>
                <a:blip r:embed="rId3"/>
              </a:buBlip>
            </a:pPr>
            <a:r>
              <a:rPr lang="fr-FR" sz="1700" b="0" i="0" strike="noStrike" cap="none" spc="0" baseline="0" dirty="0">
                <a:solidFill>
                  <a:srgbClr val="181818"/>
                </a:solidFill>
                <a:effectLst/>
                <a:latin typeface="Arial"/>
                <a:ea typeface="Arial"/>
                <a:cs typeface="Arial"/>
              </a:rPr>
              <a:t>Qui n’ont pas été approuvés ou homologués par l’autorité réglementaire locale du marché, à moins qu’ils ne soient spécifiquement autorisés par la loi applicable sur le marché.</a:t>
            </a:r>
          </a:p>
          <a:p>
            <a:pPr marL="285750" indent="-285750">
              <a:spcAft>
                <a:spcPts val="500"/>
              </a:spcAft>
              <a:buClr>
                <a:schemeClr val="accent2"/>
              </a:buClr>
              <a:buBlip>
                <a:blip r:embed="rId3"/>
              </a:buBlip>
            </a:pPr>
            <a:r>
              <a:rPr lang="fr-FR" sz="1700" b="0" i="0" strike="noStrike" cap="none" spc="0" baseline="0" dirty="0">
                <a:solidFill>
                  <a:srgbClr val="181818"/>
                </a:solidFill>
                <a:effectLst/>
                <a:latin typeface="Arial"/>
                <a:ea typeface="Arial"/>
                <a:cs typeface="Arial"/>
              </a:rPr>
              <a:t>Pour une utilisation non approuvée du produit.</a:t>
            </a:r>
          </a:p>
        </p:txBody>
      </p:sp>
      <p:pic>
        <p:nvPicPr>
          <p:cNvPr id="15" name="Picture 14">
            <a:extLst>
              <a:ext uri="{FF2B5EF4-FFF2-40B4-BE49-F238E27FC236}">
                <a16:creationId xmlns:a16="http://schemas.microsoft.com/office/drawing/2014/main" xmlns=""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379031510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3" name="Title 4">
            <a:extLst>
              <a:ext uri="{FF2B5EF4-FFF2-40B4-BE49-F238E27FC236}">
                <a16:creationId xmlns:a16="http://schemas.microsoft.com/office/drawing/2014/main" xmlns=""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sp>
        <p:nvSpPr>
          <p:cNvPr id="14" name="TextBox 13">
            <a:extLst>
              <a:ext uri="{FF2B5EF4-FFF2-40B4-BE49-F238E27FC236}">
                <a16:creationId xmlns:a16="http://schemas.microsoft.com/office/drawing/2014/main" xmlns="" id="{0261F053-B9D5-314B-BE60-80B591FBF6FF}"/>
              </a:ext>
            </a:extLst>
          </p:cNvPr>
          <p:cNvSpPr txBox="1"/>
          <p:nvPr/>
        </p:nvSpPr>
        <p:spPr>
          <a:xfrm>
            <a:off x="381001" y="1879252"/>
            <a:ext cx="7010399" cy="411480"/>
          </a:xfrm>
          <a:prstGeom prst="rect">
            <a:avLst/>
          </a:prstGeom>
          <a:noFill/>
        </p:spPr>
        <p:txBody>
          <a:bodyPr wrap="square" numCol="1" rtlCol="0">
            <a:spAutoFit/>
          </a:bodyPr>
          <a:lstStyle/>
          <a:p>
            <a:pPr>
              <a:spcAft>
                <a:spcPts val="500"/>
              </a:spcAft>
            </a:pPr>
            <a:r>
              <a:rPr lang="fr-FR" sz="2100" b="1" i="0" strike="noStrike" cap="none" spc="0" baseline="0">
                <a:solidFill>
                  <a:srgbClr val="006D6F"/>
                </a:solidFill>
                <a:effectLst/>
                <a:latin typeface="Arial"/>
                <a:ea typeface="Arial"/>
                <a:cs typeface="Arial"/>
              </a:rPr>
              <a:t>Exemples de scénarios</a:t>
            </a:r>
            <a:endParaRPr lang="en-US" sz="1800">
              <a:solidFill>
                <a:schemeClr val="bg1">
                  <a:lumMod val="10000"/>
                </a:schemeClr>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xmlns="" id="{89D29D1B-9662-9845-B1BE-4FCAAE033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graphicFrame>
        <p:nvGraphicFramePr>
          <p:cNvPr id="6" name="Table 5">
            <a:extLst>
              <a:ext uri="{FF2B5EF4-FFF2-40B4-BE49-F238E27FC236}">
                <a16:creationId xmlns:a16="http://schemas.microsoft.com/office/drawing/2014/main" xmlns="" id="{5A2FD420-917C-B549-8A6A-7B2324F616C7}"/>
              </a:ext>
            </a:extLst>
          </p:cNvPr>
          <p:cNvGraphicFramePr>
            <a:graphicFrameLocks noGrp="1"/>
          </p:cNvGraphicFramePr>
          <p:nvPr>
            <p:extLst>
              <p:ext uri="{D42A27DB-BD31-4B8C-83A1-F6EECF244321}">
                <p14:modId xmlns:p14="http://schemas.microsoft.com/office/powerpoint/2010/main" val="1044955840"/>
              </p:ext>
            </p:extLst>
          </p:nvPr>
        </p:nvGraphicFramePr>
        <p:xfrm>
          <a:off x="457200" y="2403660"/>
          <a:ext cx="8382000" cy="2558976"/>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val="3387197682"/>
                    </a:ext>
                  </a:extLst>
                </a:gridCol>
                <a:gridCol w="5334000">
                  <a:extLst>
                    <a:ext uri="{9D8B030D-6E8A-4147-A177-3AD203B41FA5}">
                      <a16:colId xmlns:a16="http://schemas.microsoft.com/office/drawing/2014/main" xmlns="" val="3346849977"/>
                    </a:ext>
                  </a:extLst>
                </a:gridCol>
              </a:tblGrid>
              <a:tr h="245409">
                <a:tc>
                  <a:txBody>
                    <a:bodyPr/>
                    <a:lstStyle/>
                    <a:p>
                      <a:r>
                        <a:rPr lang="fr-FR" sz="1300" b="1" i="0" strike="noStrike" cap="none" spc="0" baseline="0">
                          <a:solidFill>
                            <a:srgbClr val="F3F3F3"/>
                          </a:solidFill>
                          <a:effectLst/>
                          <a:latin typeface="Arial"/>
                          <a:ea typeface="Arial"/>
                          <a:cs typeface="Arial"/>
                        </a:rPr>
                        <a:t>ACTION</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fr-FR" sz="1300" b="1" i="0" strike="noStrike" cap="none" spc="0" baseline="0">
                          <a:solidFill>
                            <a:srgbClr val="F3F3F3"/>
                          </a:solidFill>
                          <a:effectLst/>
                          <a:latin typeface="Arial"/>
                          <a:ea typeface="Arial"/>
                          <a:cs typeface="Arial"/>
                        </a:rPr>
                        <a:t>RÉACTION</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xmlns="" val="3146779138"/>
                  </a:ext>
                </a:extLst>
              </a:tr>
              <a:tr h="245409">
                <a:tc>
                  <a:txBody>
                    <a:bodyPr/>
                    <a:lstStyle/>
                    <a:p>
                      <a:r>
                        <a:rPr lang="fr-FR" sz="1300" b="0" i="0" strike="noStrike" cap="none" spc="0" baseline="0" dirty="0">
                          <a:solidFill>
                            <a:srgbClr val="181818"/>
                          </a:solidFill>
                          <a:effectLst/>
                          <a:latin typeface="Arial"/>
                          <a:ea typeface="Arial"/>
                          <a:cs typeface="Arial"/>
                        </a:rPr>
                        <a:t>Accorder une subvention à caractère éducatif à un hôpital </a:t>
                      </a:r>
                      <a:r>
                        <a:rPr lang="fr-FR" sz="1300" b="0" i="0" strike="noStrike" cap="none" spc="0" baseline="0">
                          <a:solidFill>
                            <a:srgbClr val="181818"/>
                          </a:solidFill>
                          <a:effectLst/>
                          <a:latin typeface="Arial"/>
                          <a:ea typeface="Arial"/>
                          <a:cs typeface="Arial"/>
                        </a:rPr>
                        <a:t>pour obtenir </a:t>
                      </a:r>
                      <a:r>
                        <a:rPr lang="fr-FR" sz="1300" b="0" i="0" strike="noStrike" cap="none" spc="0" baseline="0" dirty="0">
                          <a:solidFill>
                            <a:srgbClr val="181818"/>
                          </a:solidFill>
                          <a:effectLst/>
                          <a:latin typeface="Arial"/>
                          <a:ea typeface="Arial"/>
                          <a:cs typeface="Arial"/>
                        </a:rPr>
                        <a:t>les faveurs de la commission d’appel d’offres chargée de sélectionner les produits que vous vendez.</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fr-FR" sz="1300" b="1" i="0" strike="noStrike" cap="none" spc="0" baseline="0">
                          <a:solidFill>
                            <a:srgbClr val="181818"/>
                          </a:solidFill>
                          <a:effectLst/>
                          <a:latin typeface="Arial"/>
                          <a:ea typeface="Arial"/>
                          <a:cs typeface="Arial"/>
                        </a:rPr>
                        <a:t>Ceci est </a:t>
                      </a:r>
                      <a:r>
                        <a:rPr lang="fr-FR" sz="1300" b="1" i="0" u="sng" strike="noStrike" cap="none" spc="0" baseline="0">
                          <a:solidFill>
                            <a:srgbClr val="181818"/>
                          </a:solidFill>
                          <a:effectLst/>
                          <a:uFill>
                            <a:solidFill>
                              <a:srgbClr val="71B1A2"/>
                            </a:solidFill>
                          </a:uFill>
                          <a:latin typeface="Arial"/>
                          <a:ea typeface="Arial"/>
                          <a:cs typeface="Arial"/>
                        </a:rPr>
                        <a:t>irrégulier</a:t>
                      </a:r>
                      <a:r>
                        <a:rPr lang="fr-FR" sz="1300" b="1" i="0" strike="noStrike" cap="none" spc="0" baseline="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fr-FR" sz="1300" b="0" i="0" strike="noStrike" cap="none" spc="0" baseline="0">
                          <a:solidFill>
                            <a:srgbClr val="181818"/>
                          </a:solidFill>
                          <a:effectLst/>
                          <a:latin typeface="Arial"/>
                          <a:ea typeface="Arial"/>
                          <a:cs typeface="Arial"/>
                        </a:rPr>
                        <a:t>Il est interdit d’offrir des cadeaux, subventions, dons ou toute autre chose de valeur aux autorités chargées de l’appel d’offres pour tenter d’influencer la décision, le matériel ou la documentation de l’appel d’offres.</a:t>
                      </a:r>
                      <a:endParaRPr lang="en-US" sz="130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777200471"/>
                  </a:ext>
                </a:extLst>
              </a:tr>
              <a:tr h="245409">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fr-FR" sz="1300" b="0" i="0" strike="noStrike" cap="none" spc="0" baseline="0" dirty="0">
                          <a:solidFill>
                            <a:srgbClr val="181818"/>
                          </a:solidFill>
                          <a:effectLst/>
                          <a:latin typeface="Arial"/>
                          <a:ea typeface="Arial"/>
                          <a:cs typeface="Arial"/>
                        </a:rPr>
                        <a:t>Offrir régulièrement des repas à un professionnel de santé après une opération parce qu’il apprécie le geste.</a:t>
                      </a:r>
                      <a:endParaRPr lang="en-US" sz="13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fr-FR" sz="1300" b="1" i="0" strike="noStrike" cap="none" spc="0" baseline="0" dirty="0">
                          <a:solidFill>
                            <a:srgbClr val="181818"/>
                          </a:solidFill>
                          <a:effectLst/>
                          <a:latin typeface="Arial"/>
                          <a:ea typeface="Arial"/>
                          <a:cs typeface="Arial"/>
                        </a:rPr>
                        <a:t>Ceci est </a:t>
                      </a:r>
                      <a:r>
                        <a:rPr lang="fr-FR" sz="1300" b="1" i="0" u="sng" strike="noStrike" cap="none" spc="0" baseline="0" dirty="0">
                          <a:solidFill>
                            <a:srgbClr val="181818"/>
                          </a:solidFill>
                          <a:effectLst/>
                          <a:uFill>
                            <a:solidFill>
                              <a:srgbClr val="71B1A2"/>
                            </a:solidFill>
                          </a:uFill>
                          <a:latin typeface="Arial"/>
                          <a:ea typeface="Arial"/>
                          <a:cs typeface="Arial"/>
                        </a:rPr>
                        <a:t>irrégulier</a:t>
                      </a:r>
                      <a:r>
                        <a:rPr lang="fr-FR" sz="1300" b="1" i="0" strike="noStrike" cap="none" spc="0" baseline="0" dirty="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fr-FR" sz="1300" b="0" i="0" strike="noStrike" cap="none" spc="0" baseline="0" dirty="0">
                          <a:solidFill>
                            <a:srgbClr val="181818"/>
                          </a:solidFill>
                          <a:effectLst/>
                          <a:latin typeface="Arial"/>
                          <a:ea typeface="Arial"/>
                          <a:cs typeface="Arial"/>
                        </a:rPr>
                        <a:t>Vous ne devez pas fournir régulièrement des repas à un professionnel de santé.</a:t>
                      </a:r>
                    </a:p>
                    <a:p>
                      <a:pPr marL="0" marR="0" lvl="0" indent="0" algn="l" defTabSz="605150" rtl="0" eaLnBrk="1" fontAlgn="auto" latinLnBrk="0" hangingPunct="1">
                        <a:lnSpc>
                          <a:spcPct val="100000"/>
                        </a:lnSpc>
                        <a:spcBef>
                          <a:spcPct val="0"/>
                        </a:spcBef>
                        <a:spcAft>
                          <a:spcPct val="0"/>
                        </a:spcAft>
                        <a:buClrTx/>
                        <a:buSzTx/>
                        <a:buFontTx/>
                        <a:buNone/>
                        <a:defRPr/>
                      </a:pPr>
                      <a:r>
                        <a:rPr lang="fr-FR" sz="1300" b="0" i="0" strike="noStrike" cap="none" spc="0" baseline="0" dirty="0">
                          <a:solidFill>
                            <a:srgbClr val="181818"/>
                          </a:solidFill>
                          <a:effectLst/>
                          <a:latin typeface="Arial"/>
                          <a:ea typeface="Arial"/>
                          <a:cs typeface="Arial"/>
                        </a:rPr>
                        <a:t>Vous pouvez fournir des repas peu fréquents à des professionnels de santé ou à des fonctionnaires s’ils sont proposés dans le cadre d’échanges commerciaux ou pédagogiques légitimes.</a:t>
                      </a:r>
                      <a:endParaRPr lang="en-US" sz="13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748798014"/>
                  </a:ext>
                </a:extLst>
              </a:tr>
            </a:tbl>
          </a:graphicData>
        </a:graphic>
      </p:graphicFrame>
    </p:spTree>
    <p:custDataLst>
      <p:tags r:id="rId1"/>
    </p:custDataLst>
    <p:extLst>
      <p:ext uri="{BB962C8B-B14F-4D97-AF65-F5344CB8AC3E}">
        <p14:creationId xmlns:p14="http://schemas.microsoft.com/office/powerpoint/2010/main" val="271146105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3" name="Title 4">
            <a:extLst>
              <a:ext uri="{FF2B5EF4-FFF2-40B4-BE49-F238E27FC236}">
                <a16:creationId xmlns:a16="http://schemas.microsoft.com/office/drawing/2014/main" xmlns=""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sp>
        <p:nvSpPr>
          <p:cNvPr id="14" name="TextBox 13">
            <a:extLst>
              <a:ext uri="{FF2B5EF4-FFF2-40B4-BE49-F238E27FC236}">
                <a16:creationId xmlns:a16="http://schemas.microsoft.com/office/drawing/2014/main" xmlns="" id="{0261F053-B9D5-314B-BE60-80B591FBF6FF}"/>
              </a:ext>
            </a:extLst>
          </p:cNvPr>
          <p:cNvSpPr txBox="1"/>
          <p:nvPr/>
        </p:nvSpPr>
        <p:spPr>
          <a:xfrm>
            <a:off x="381001" y="1879252"/>
            <a:ext cx="7010399" cy="411480"/>
          </a:xfrm>
          <a:prstGeom prst="rect">
            <a:avLst/>
          </a:prstGeom>
          <a:noFill/>
        </p:spPr>
        <p:txBody>
          <a:bodyPr wrap="square" numCol="1" rtlCol="0">
            <a:spAutoFit/>
          </a:bodyPr>
          <a:lstStyle/>
          <a:p>
            <a:pPr>
              <a:spcAft>
                <a:spcPts val="500"/>
              </a:spcAft>
            </a:pPr>
            <a:r>
              <a:rPr lang="fr-FR" sz="2100" b="1" i="0" strike="noStrike" cap="none" spc="0" baseline="0">
                <a:solidFill>
                  <a:srgbClr val="006D6F"/>
                </a:solidFill>
                <a:effectLst/>
                <a:latin typeface="Arial"/>
                <a:ea typeface="Arial"/>
                <a:cs typeface="Arial"/>
              </a:rPr>
              <a:t>Exemples de scénarios</a:t>
            </a:r>
            <a:endParaRPr lang="en-US" sz="1800">
              <a:solidFill>
                <a:schemeClr val="bg1">
                  <a:lumMod val="10000"/>
                </a:schemeClr>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xmlns="" id="{89D29D1B-9662-9845-B1BE-4FCAAE033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graphicFrame>
        <p:nvGraphicFramePr>
          <p:cNvPr id="6" name="Table 5">
            <a:extLst>
              <a:ext uri="{FF2B5EF4-FFF2-40B4-BE49-F238E27FC236}">
                <a16:creationId xmlns:a16="http://schemas.microsoft.com/office/drawing/2014/main" xmlns="" id="{5A2FD420-917C-B549-8A6A-7B2324F616C7}"/>
              </a:ext>
            </a:extLst>
          </p:cNvPr>
          <p:cNvGraphicFramePr>
            <a:graphicFrameLocks noGrp="1"/>
          </p:cNvGraphicFramePr>
          <p:nvPr>
            <p:extLst>
              <p:ext uri="{D42A27DB-BD31-4B8C-83A1-F6EECF244321}">
                <p14:modId xmlns:p14="http://schemas.microsoft.com/office/powerpoint/2010/main" val="1707767956"/>
              </p:ext>
            </p:extLst>
          </p:nvPr>
        </p:nvGraphicFramePr>
        <p:xfrm>
          <a:off x="457200" y="2403660"/>
          <a:ext cx="8382000" cy="2360856"/>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val="3387197682"/>
                    </a:ext>
                  </a:extLst>
                </a:gridCol>
                <a:gridCol w="5334000">
                  <a:extLst>
                    <a:ext uri="{9D8B030D-6E8A-4147-A177-3AD203B41FA5}">
                      <a16:colId xmlns:a16="http://schemas.microsoft.com/office/drawing/2014/main" xmlns="" val="3346849977"/>
                    </a:ext>
                  </a:extLst>
                </a:gridCol>
              </a:tblGrid>
              <a:tr h="245409">
                <a:tc>
                  <a:txBody>
                    <a:bodyPr/>
                    <a:lstStyle/>
                    <a:p>
                      <a:r>
                        <a:rPr lang="fr-FR" sz="1300" b="1" i="0" strike="noStrike" cap="none" spc="0" baseline="0">
                          <a:solidFill>
                            <a:srgbClr val="F3F3F3"/>
                          </a:solidFill>
                          <a:effectLst/>
                          <a:latin typeface="Arial"/>
                          <a:ea typeface="Arial"/>
                          <a:cs typeface="Arial"/>
                        </a:rPr>
                        <a:t>ACTION</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fr-FR" sz="1300" b="1" i="0" strike="noStrike" cap="none" spc="0" baseline="0">
                          <a:solidFill>
                            <a:srgbClr val="F3F3F3"/>
                          </a:solidFill>
                          <a:effectLst/>
                          <a:latin typeface="Arial"/>
                          <a:ea typeface="Arial"/>
                          <a:cs typeface="Arial"/>
                        </a:rPr>
                        <a:t>RÉACTION</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xmlns="" val="3146779138"/>
                  </a:ext>
                </a:extLst>
              </a:tr>
              <a:tr h="245409">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fr-FR" sz="1300" b="0" i="0" strike="noStrike" cap="none" spc="0" baseline="0">
                          <a:solidFill>
                            <a:srgbClr val="181818"/>
                          </a:solidFill>
                          <a:effectLst/>
                          <a:latin typeface="Arial"/>
                          <a:ea typeface="Arial"/>
                          <a:cs typeface="Arial"/>
                        </a:rPr>
                        <a:t>Parrainer un professionnel de santé pour qu’il suive une formation sur un produit dans une ville située en dehors de sa région parce qu’il veut y passer des vacances après la formation.</a:t>
                      </a:r>
                      <a:endParaRPr lang="en-US" sz="130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fr-FR" sz="1300" b="1" i="0" strike="noStrike" cap="none" spc="0" baseline="0" dirty="0">
                          <a:solidFill>
                            <a:srgbClr val="181818"/>
                          </a:solidFill>
                          <a:effectLst/>
                          <a:latin typeface="Arial"/>
                          <a:ea typeface="Arial"/>
                          <a:cs typeface="Arial"/>
                        </a:rPr>
                        <a:t>Ceci est </a:t>
                      </a:r>
                      <a:r>
                        <a:rPr lang="fr-FR" sz="1300" b="1" i="0" u="sng" strike="noStrike" cap="none" spc="0" baseline="0" dirty="0">
                          <a:solidFill>
                            <a:srgbClr val="181818"/>
                          </a:solidFill>
                          <a:effectLst/>
                          <a:uFill>
                            <a:solidFill>
                              <a:srgbClr val="71B1A2"/>
                            </a:solidFill>
                          </a:uFill>
                          <a:latin typeface="Arial"/>
                          <a:ea typeface="Arial"/>
                          <a:cs typeface="Arial"/>
                        </a:rPr>
                        <a:t>irrégulier</a:t>
                      </a:r>
                      <a:r>
                        <a:rPr lang="fr-FR" sz="1300" b="1" i="0" strike="noStrike" cap="none" spc="0" baseline="0" dirty="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fr-FR" sz="1300" b="0" i="0" strike="noStrike" cap="none" spc="0" baseline="0" dirty="0">
                          <a:solidFill>
                            <a:srgbClr val="181818"/>
                          </a:solidFill>
                          <a:effectLst/>
                          <a:latin typeface="Arial"/>
                          <a:ea typeface="Arial"/>
                          <a:cs typeface="Arial"/>
                        </a:rPr>
                        <a:t>Vous ne devez pas utiliser un événement pédagogique pour financer le voyage ou les vacances d’un professionnel de santé. Vous ne pouvez pas l’envoyer parce qu’il veut visiter une ville ou un pays, même s’il paie sa propre chambre d’hôtel pour les jours consacrés à ses loisirs personnels. Vous ne pouvez parrainer un professionnel de santé que s’il a un besoin pédagogique légitime de participer à l’événement.</a:t>
                      </a:r>
                      <a:endParaRPr lang="en-US" sz="13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478480847"/>
                  </a:ext>
                </a:extLst>
              </a:tr>
              <a:tr h="245409">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fr-FR" sz="1300" b="0" i="0" strike="noStrike" cap="none" spc="0" baseline="0" dirty="0">
                          <a:solidFill>
                            <a:srgbClr val="181818"/>
                          </a:solidFill>
                          <a:effectLst/>
                          <a:latin typeface="Arial"/>
                          <a:ea typeface="Arial"/>
                          <a:cs typeface="Arial"/>
                        </a:rPr>
                        <a:t>Accorder une subvention à caractère éducatif à un professionnel de santé qui préside une association médicale.</a:t>
                      </a:r>
                      <a:endParaRPr lang="en-US" sz="13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fr-FR" sz="1300" b="1" i="0" strike="noStrike" cap="none" spc="0" baseline="0" dirty="0">
                          <a:solidFill>
                            <a:srgbClr val="181818"/>
                          </a:solidFill>
                          <a:effectLst/>
                          <a:latin typeface="Arial"/>
                          <a:ea typeface="Arial"/>
                          <a:cs typeface="Arial"/>
                        </a:rPr>
                        <a:t>Ceci est </a:t>
                      </a:r>
                      <a:r>
                        <a:rPr lang="fr-FR" sz="1300" b="1" i="0" u="sng" strike="noStrike" cap="none" spc="0" baseline="0" dirty="0">
                          <a:solidFill>
                            <a:srgbClr val="181818"/>
                          </a:solidFill>
                          <a:effectLst/>
                          <a:uFill>
                            <a:solidFill>
                              <a:srgbClr val="71B1A2"/>
                            </a:solidFill>
                          </a:uFill>
                          <a:latin typeface="Arial"/>
                          <a:ea typeface="Arial"/>
                          <a:cs typeface="Arial"/>
                        </a:rPr>
                        <a:t>irrégulier</a:t>
                      </a:r>
                      <a:r>
                        <a:rPr lang="fr-FR" sz="1300" b="1" i="0" strike="noStrike" cap="none" spc="0" baseline="0" dirty="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fr-FR" sz="1300" b="0" i="0" strike="noStrike" cap="none" spc="0" baseline="0" dirty="0">
                          <a:solidFill>
                            <a:srgbClr val="181818"/>
                          </a:solidFill>
                          <a:effectLst/>
                          <a:latin typeface="Arial"/>
                          <a:ea typeface="Arial"/>
                          <a:cs typeface="Arial"/>
                        </a:rPr>
                        <a:t>Vous ne devez pas accorder de subvention ou de don à un professionnel de santé ou à un fonctionnaire.</a:t>
                      </a:r>
                      <a:endParaRPr lang="en-US" sz="13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454305361"/>
                  </a:ext>
                </a:extLst>
              </a:tr>
            </a:tbl>
          </a:graphicData>
        </a:graphic>
      </p:graphicFrame>
    </p:spTree>
    <p:custDataLst>
      <p:tags r:id="rId1"/>
    </p:custDataLst>
    <p:extLst>
      <p:ext uri="{BB962C8B-B14F-4D97-AF65-F5344CB8AC3E}">
        <p14:creationId xmlns:p14="http://schemas.microsoft.com/office/powerpoint/2010/main" val="311260864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02.28"/>
  <p:tag name="AS_TITLE" val="Aspose.Slides for Java"/>
  <p:tag name="AS_VERSION" val="21.2"/>
  <p:tag name="ARTICULATE_PROJECT_OPEN" val="0"/>
  <p:tag name="ARTICULATE_DESIGN_ID_OFFICE THEME" val="0Hw0NRsC"/>
  <p:tag name="ARTICULATE_SLIDE_COUNT" val="1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customXml/itemProps2.xml><?xml version="1.0" encoding="utf-8"?>
<ds:datastoreItem xmlns:ds="http://schemas.openxmlformats.org/officeDocument/2006/customXml" ds:itemID="{8078D19C-7C7E-4C5B-B586-2AAC332392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1F4521A-453F-478C-AED4-B69861D3DE3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779</Words>
  <Application>Microsoft Office PowerPoint</Application>
  <PresentationFormat>On-screen Show (16:9)</PresentationFormat>
  <Paragraphs>90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115</cp:revision>
  <dcterms:created xsi:type="dcterms:W3CDTF">2019-12-09T14:45:42Z</dcterms:created>
  <dcterms:modified xsi:type="dcterms:W3CDTF">2021-12-02T10:49:53Z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C6929B27-F5E1-4C19-983D-7504AE66331D</vt:lpwstr>
  </property>
  <property fmtid="{D5CDD505-2E9C-101B-9397-08002B2CF9AE}" pid="4" name="ArticulatePath">
    <vt:lpwstr>Interactions with HCPs and GOs Training Slides_fr-FR.pptx</vt:lpwstr>
  </property>
</Properties>
</file>